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5A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74"/>
  </p:normalViewPr>
  <p:slideViewPr>
    <p:cSldViewPr snapToGrid="0" snapToObjects="1">
      <p:cViewPr varScale="1">
        <p:scale>
          <a:sx n="165" d="100"/>
          <a:sy n="165" d="100"/>
        </p:scale>
        <p:origin x="66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6" name="Shape 86"/>
          <p:cNvSpPr>
            <a:spLocks noGrp="1" noRot="1" noChangeAspect="1"/>
          </p:cNvSpPr>
          <p:nvPr>
            <p:ph type="sldImg"/>
          </p:nvPr>
        </p:nvSpPr>
        <p:spPr>
          <a:xfrm>
            <a:off x="1143000" y="685800"/>
            <a:ext cx="4572000" cy="3429000"/>
          </a:xfrm>
          <a:prstGeom prst="rect">
            <a:avLst/>
          </a:prstGeom>
        </p:spPr>
        <p:txBody>
          <a:bodyPr/>
          <a:lstStyle/>
          <a:p>
            <a:endParaRPr/>
          </a:p>
        </p:txBody>
      </p:sp>
      <p:sp>
        <p:nvSpPr>
          <p:cNvPr id="87" name="Shape 8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iapositiva de título">
    <p:spTree>
      <p:nvGrpSpPr>
        <p:cNvPr id="1" name=""/>
        <p:cNvGrpSpPr/>
        <p:nvPr/>
      </p:nvGrpSpPr>
      <p:grpSpPr>
        <a:xfrm>
          <a:off x="0" y="0"/>
          <a:ext cx="0" cy="0"/>
          <a:chOff x="0" y="0"/>
          <a:chExt cx="0" cy="0"/>
        </a:xfrm>
      </p:grpSpPr>
      <p:sp>
        <p:nvSpPr>
          <p:cNvPr id="12"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ítulo y objetos">
    <p:spTree>
      <p:nvGrpSpPr>
        <p:cNvPr id="1" name=""/>
        <p:cNvGrpSpPr/>
        <p:nvPr/>
      </p:nvGrpSpPr>
      <p:grpSpPr>
        <a:xfrm>
          <a:off x="0" y="0"/>
          <a:ext cx="0" cy="0"/>
          <a:chOff x="0" y="0"/>
          <a:chExt cx="0" cy="0"/>
        </a:xfrm>
      </p:grpSpPr>
      <p:pic>
        <p:nvPicPr>
          <p:cNvPr id="19" name="Imagen 1" descr="Imagen 1"/>
          <p:cNvPicPr>
            <a:picLocks noChangeAspect="1"/>
          </p:cNvPicPr>
          <p:nvPr/>
        </p:nvPicPr>
        <p:blipFill>
          <a:blip r:embed="rId2"/>
          <a:stretch>
            <a:fillRect/>
          </a:stretch>
        </p:blipFill>
        <p:spPr>
          <a:xfrm>
            <a:off x="0" y="0"/>
            <a:ext cx="9144000" cy="5143500"/>
          </a:xfrm>
          <a:prstGeom prst="rect">
            <a:avLst/>
          </a:prstGeom>
          <a:ln w="12700">
            <a:miter lim="400000"/>
          </a:ln>
        </p:spPr>
      </p:pic>
      <p:sp>
        <p:nvSpPr>
          <p:cNvPr id="20"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Dos objetos">
    <p:spTree>
      <p:nvGrpSpPr>
        <p:cNvPr id="1" name=""/>
        <p:cNvGrpSpPr/>
        <p:nvPr/>
      </p:nvGrpSpPr>
      <p:grpSpPr>
        <a:xfrm>
          <a:off x="0" y="0"/>
          <a:ext cx="0" cy="0"/>
          <a:chOff x="0" y="0"/>
          <a:chExt cx="0" cy="0"/>
        </a:xfrm>
      </p:grpSpPr>
      <p:pic>
        <p:nvPicPr>
          <p:cNvPr id="35" name="Imagen 7" descr="Imagen 7"/>
          <p:cNvPicPr>
            <a:picLocks noChangeAspect="1"/>
          </p:cNvPicPr>
          <p:nvPr/>
        </p:nvPicPr>
        <p:blipFill>
          <a:blip r:embed="rId2"/>
          <a:srcRect t="2222"/>
          <a:stretch>
            <a:fillRect/>
          </a:stretch>
        </p:blipFill>
        <p:spPr>
          <a:xfrm>
            <a:off x="0" y="57150"/>
            <a:ext cx="9144000" cy="5029200"/>
          </a:xfrm>
          <a:prstGeom prst="rect">
            <a:avLst/>
          </a:prstGeom>
          <a:ln w="12700">
            <a:miter lim="400000"/>
          </a:ln>
        </p:spPr>
      </p:pic>
      <p:sp>
        <p:nvSpPr>
          <p:cNvPr id="36"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ación">
    <p:spTree>
      <p:nvGrpSpPr>
        <p:cNvPr id="1" name=""/>
        <p:cNvGrpSpPr/>
        <p:nvPr/>
      </p:nvGrpSpPr>
      <p:grpSpPr>
        <a:xfrm>
          <a:off x="0" y="0"/>
          <a:ext cx="0" cy="0"/>
          <a:chOff x="0" y="0"/>
          <a:chExt cx="0" cy="0"/>
        </a:xfrm>
      </p:grpSpPr>
      <p:pic>
        <p:nvPicPr>
          <p:cNvPr id="43" name="Imagen 9" descr="Imagen 9"/>
          <p:cNvPicPr>
            <a:picLocks noChangeAspect="1"/>
          </p:cNvPicPr>
          <p:nvPr/>
        </p:nvPicPr>
        <p:blipFill>
          <a:blip r:embed="rId2"/>
          <a:stretch>
            <a:fillRect/>
          </a:stretch>
        </p:blipFill>
        <p:spPr>
          <a:xfrm>
            <a:off x="0" y="0"/>
            <a:ext cx="9144000" cy="5143500"/>
          </a:xfrm>
          <a:prstGeom prst="rect">
            <a:avLst/>
          </a:prstGeom>
          <a:ln w="12700">
            <a:miter lim="400000"/>
          </a:ln>
        </p:spPr>
      </p:pic>
      <p:sp>
        <p:nvSpPr>
          <p:cNvPr id="44"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Sólo el título">
    <p:spTree>
      <p:nvGrpSpPr>
        <p:cNvPr id="1" name=""/>
        <p:cNvGrpSpPr/>
        <p:nvPr/>
      </p:nvGrpSpPr>
      <p:grpSpPr>
        <a:xfrm>
          <a:off x="0" y="0"/>
          <a:ext cx="0" cy="0"/>
          <a:chOff x="0" y="0"/>
          <a:chExt cx="0" cy="0"/>
        </a:xfrm>
      </p:grpSpPr>
      <p:pic>
        <p:nvPicPr>
          <p:cNvPr id="51" name="Imagen 5" descr="Imagen 5"/>
          <p:cNvPicPr>
            <a:picLocks noChangeAspect="1"/>
          </p:cNvPicPr>
          <p:nvPr/>
        </p:nvPicPr>
        <p:blipFill>
          <a:blip r:embed="rId2"/>
          <a:stretch>
            <a:fillRect/>
          </a:stretch>
        </p:blipFill>
        <p:spPr>
          <a:xfrm>
            <a:off x="0" y="0"/>
            <a:ext cx="9144000" cy="5143500"/>
          </a:xfrm>
          <a:prstGeom prst="rect">
            <a:avLst/>
          </a:prstGeom>
          <a:ln w="12700">
            <a:miter lim="400000"/>
          </a:ln>
        </p:spPr>
      </p:pic>
      <p:sp>
        <p:nvSpPr>
          <p:cNvPr id="52"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Contenido con título">
    <p:spTree>
      <p:nvGrpSpPr>
        <p:cNvPr id="1" name=""/>
        <p:cNvGrpSpPr/>
        <p:nvPr/>
      </p:nvGrpSpPr>
      <p:grpSpPr>
        <a:xfrm>
          <a:off x="0" y="0"/>
          <a:ext cx="0" cy="0"/>
          <a:chOff x="0" y="0"/>
          <a:chExt cx="0" cy="0"/>
        </a:xfrm>
      </p:grpSpPr>
      <p:sp>
        <p:nvSpPr>
          <p:cNvPr id="67" name="Texto del título"/>
          <p:cNvSpPr txBox="1">
            <a:spLocks noGrp="1"/>
          </p:cNvSpPr>
          <p:nvPr>
            <p:ph type="title"/>
          </p:nvPr>
        </p:nvSpPr>
        <p:spPr>
          <a:xfrm>
            <a:off x="457201" y="204786"/>
            <a:ext cx="3008314" cy="871539"/>
          </a:xfrm>
          <a:prstGeom prst="rect">
            <a:avLst/>
          </a:prstGeom>
        </p:spPr>
        <p:txBody>
          <a:bodyPr anchor="b"/>
          <a:lstStyle>
            <a:lvl1pPr algn="l">
              <a:defRPr sz="2000" b="1">
                <a:latin typeface="+mn-lt"/>
                <a:ea typeface="+mn-ea"/>
                <a:cs typeface="+mn-cs"/>
                <a:sym typeface="Helvetica"/>
              </a:defRPr>
            </a:lvl1pPr>
          </a:lstStyle>
          <a:p>
            <a:r>
              <a:t>Texto del título</a:t>
            </a:r>
          </a:p>
        </p:txBody>
      </p:sp>
      <p:sp>
        <p:nvSpPr>
          <p:cNvPr id="68" name="Nivel de texto 1…"/>
          <p:cNvSpPr txBox="1">
            <a:spLocks noGrp="1"/>
          </p:cNvSpPr>
          <p:nvPr>
            <p:ph type="body" idx="1"/>
          </p:nvPr>
        </p:nvSpPr>
        <p:spPr>
          <a:xfrm>
            <a:off x="3575050" y="204788"/>
            <a:ext cx="5111750" cy="4389836"/>
          </a:xfrm>
          <a:prstGeom prst="rect">
            <a:avLst/>
          </a:prstGeom>
        </p:spPr>
        <p:txBody>
          <a:bodyPr/>
          <a:lstStyle/>
          <a:p>
            <a:r>
              <a:t>Nivel de texto 1</a:t>
            </a:r>
          </a:p>
          <a:p>
            <a:pPr lvl="1"/>
            <a:r>
              <a:t>Nivel de texto 2</a:t>
            </a:r>
          </a:p>
          <a:p>
            <a:pPr lvl="2"/>
            <a:r>
              <a:t>Nivel de texto 3</a:t>
            </a:r>
          </a:p>
          <a:p>
            <a:pPr lvl="3"/>
            <a:r>
              <a:t>Nivel de texto 4</a:t>
            </a:r>
          </a:p>
          <a:p>
            <a:pPr lvl="4"/>
            <a:r>
              <a:t>Nivel de texto 5</a:t>
            </a:r>
          </a:p>
        </p:txBody>
      </p:sp>
      <p:sp>
        <p:nvSpPr>
          <p:cNvPr id="69" name="Marcador de texto 3"/>
          <p:cNvSpPr>
            <a:spLocks noGrp="1"/>
          </p:cNvSpPr>
          <p:nvPr>
            <p:ph type="body" sz="half" idx="13"/>
          </p:nvPr>
        </p:nvSpPr>
        <p:spPr>
          <a:xfrm>
            <a:off x="457200" y="1076326"/>
            <a:ext cx="3008315" cy="3518297"/>
          </a:xfrm>
          <a:prstGeom prst="rect">
            <a:avLst/>
          </a:prstGeom>
        </p:spPr>
        <p:txBody>
          <a:bodyPr/>
          <a:lstStyle/>
          <a:p>
            <a:pPr marL="0" indent="0">
              <a:spcBef>
                <a:spcPts val="300"/>
              </a:spcBef>
              <a:buSzTx/>
              <a:buFontTx/>
              <a:buNone/>
              <a:defRPr sz="1400"/>
            </a:pPr>
            <a:endParaRPr/>
          </a:p>
        </p:txBody>
      </p:sp>
      <p:sp>
        <p:nvSpPr>
          <p:cNvPr id="70" name="Número de diapositiva"/>
          <p:cNvSpPr txBox="1">
            <a:spLocks noGrp="1"/>
          </p:cNvSpPr>
          <p:nvPr>
            <p:ph type="sldNum" sz="quarter" idx="2"/>
          </p:nvPr>
        </p:nvSpPr>
        <p:spPr>
          <a:xfrm>
            <a:off x="8428176" y="4780032"/>
            <a:ext cx="258624" cy="248306"/>
          </a:xfrm>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Imagen con título">
    <p:spTree>
      <p:nvGrpSpPr>
        <p:cNvPr id="1" name=""/>
        <p:cNvGrpSpPr/>
        <p:nvPr/>
      </p:nvGrpSpPr>
      <p:grpSpPr>
        <a:xfrm>
          <a:off x="0" y="0"/>
          <a:ext cx="0" cy="0"/>
          <a:chOff x="0" y="0"/>
          <a:chExt cx="0" cy="0"/>
        </a:xfrm>
      </p:grpSpPr>
      <p:sp>
        <p:nvSpPr>
          <p:cNvPr id="77" name="Texto del título"/>
          <p:cNvSpPr txBox="1">
            <a:spLocks noGrp="1"/>
          </p:cNvSpPr>
          <p:nvPr>
            <p:ph type="title"/>
          </p:nvPr>
        </p:nvSpPr>
        <p:spPr>
          <a:xfrm>
            <a:off x="1792288" y="3600450"/>
            <a:ext cx="5486401" cy="425054"/>
          </a:xfrm>
          <a:prstGeom prst="rect">
            <a:avLst/>
          </a:prstGeom>
        </p:spPr>
        <p:txBody>
          <a:bodyPr anchor="b"/>
          <a:lstStyle>
            <a:lvl1pPr algn="l">
              <a:defRPr sz="2000" b="1">
                <a:latin typeface="+mn-lt"/>
                <a:ea typeface="+mn-ea"/>
                <a:cs typeface="+mn-cs"/>
                <a:sym typeface="Helvetica"/>
              </a:defRPr>
            </a:lvl1pPr>
          </a:lstStyle>
          <a:p>
            <a:r>
              <a:t>Texto del título</a:t>
            </a:r>
          </a:p>
        </p:txBody>
      </p:sp>
      <p:sp>
        <p:nvSpPr>
          <p:cNvPr id="78" name="Marcador de posición de imagen 2"/>
          <p:cNvSpPr>
            <a:spLocks noGrp="1"/>
          </p:cNvSpPr>
          <p:nvPr>
            <p:ph type="pic" sz="half" idx="13"/>
          </p:nvPr>
        </p:nvSpPr>
        <p:spPr>
          <a:xfrm>
            <a:off x="1792288" y="459581"/>
            <a:ext cx="5486401" cy="3086101"/>
          </a:xfrm>
          <a:prstGeom prst="rect">
            <a:avLst/>
          </a:prstGeom>
        </p:spPr>
        <p:txBody>
          <a:bodyPr lIns="91439" rIns="91439">
            <a:noAutofit/>
          </a:bodyPr>
          <a:lstStyle/>
          <a:p>
            <a:endParaRPr/>
          </a:p>
        </p:txBody>
      </p:sp>
      <p:sp>
        <p:nvSpPr>
          <p:cNvPr id="79" name="Nivel de texto 1…"/>
          <p:cNvSpPr txBox="1">
            <a:spLocks noGrp="1"/>
          </p:cNvSpPr>
          <p:nvPr>
            <p:ph type="body" sz="quarter" idx="1"/>
          </p:nvPr>
        </p:nvSpPr>
        <p:spPr>
          <a:xfrm>
            <a:off x="1792288" y="4025503"/>
            <a:ext cx="5486401" cy="603648"/>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Nivel de texto 1</a:t>
            </a:r>
          </a:p>
          <a:p>
            <a:pPr lvl="1"/>
            <a:r>
              <a:t>Nivel de texto 2</a:t>
            </a:r>
          </a:p>
          <a:p>
            <a:pPr lvl="2"/>
            <a:r>
              <a:t>Nivel de texto 3</a:t>
            </a:r>
          </a:p>
          <a:p>
            <a:pPr lvl="3"/>
            <a:r>
              <a:t>Nivel de texto 4</a:t>
            </a:r>
          </a:p>
          <a:p>
            <a:pPr lvl="4"/>
            <a:r>
              <a:t>Nivel de texto 5</a:t>
            </a:r>
          </a:p>
        </p:txBody>
      </p:sp>
      <p:sp>
        <p:nvSpPr>
          <p:cNvPr id="80" name="Número de diapositiva"/>
          <p:cNvSpPr txBox="1">
            <a:spLocks noGrp="1"/>
          </p:cNvSpPr>
          <p:nvPr>
            <p:ph type="sldNum" sz="quarter" idx="2"/>
          </p:nvPr>
        </p:nvSpPr>
        <p:spPr>
          <a:xfrm>
            <a:off x="8428176" y="4780032"/>
            <a:ext cx="258624" cy="248306"/>
          </a:xfrm>
          <a:prstGeom prst="rect">
            <a:avLst/>
          </a:prstGeom>
        </p:spPr>
        <p:txBody>
          <a:bodyPr/>
          <a:lstStyle/>
          <a:p>
            <a:fld id="{86CB4B4D-7CA3-9044-876B-883B54F8677D}" type="slidenum">
              <a:t>‹Nº›</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n 1" descr="Imagen 1"/>
          <p:cNvPicPr>
            <a:picLocks noChangeAspect="1"/>
          </p:cNvPicPr>
          <p:nvPr/>
        </p:nvPicPr>
        <p:blipFill>
          <a:blip r:embed="rId9"/>
          <a:stretch>
            <a:fillRect/>
          </a:stretch>
        </p:blipFill>
        <p:spPr>
          <a:xfrm>
            <a:off x="0" y="-1"/>
            <a:ext cx="9144000" cy="5143501"/>
          </a:xfrm>
          <a:prstGeom prst="rect">
            <a:avLst/>
          </a:prstGeom>
          <a:ln w="12700">
            <a:miter lim="400000"/>
          </a:ln>
        </p:spPr>
      </p:pic>
      <p:sp>
        <p:nvSpPr>
          <p:cNvPr id="3" name="Texto del título"/>
          <p:cNvSpPr txBox="1">
            <a:spLocks noGrp="1"/>
          </p:cNvSpPr>
          <p:nvPr>
            <p:ph type="title"/>
          </p:nvPr>
        </p:nvSpPr>
        <p:spPr>
          <a:xfrm>
            <a:off x="457200" y="69056"/>
            <a:ext cx="8229600" cy="11310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Texto del título</a:t>
            </a:r>
          </a:p>
        </p:txBody>
      </p:sp>
      <p:sp>
        <p:nvSpPr>
          <p:cNvPr id="4" name="Nivel de texto 1…"/>
          <p:cNvSpPr txBox="1">
            <a:spLocks noGrp="1"/>
          </p:cNvSpPr>
          <p:nvPr>
            <p:ph type="body" idx="1"/>
          </p:nvPr>
        </p:nvSpPr>
        <p:spPr>
          <a:xfrm>
            <a:off x="457200" y="1200150"/>
            <a:ext cx="8229600" cy="39433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Nivel de texto 1</a:t>
            </a:r>
          </a:p>
          <a:p>
            <a:pPr lvl="1"/>
            <a:r>
              <a:t>Nivel de texto 2</a:t>
            </a:r>
          </a:p>
          <a:p>
            <a:pPr lvl="2"/>
            <a:r>
              <a:t>Nivel de texto 3</a:t>
            </a:r>
          </a:p>
          <a:p>
            <a:pPr lvl="3"/>
            <a:r>
              <a:t>Nivel de texto 4</a:t>
            </a:r>
          </a:p>
          <a:p>
            <a:pPr lvl="4"/>
            <a:r>
              <a:t>Nivel de texto 5</a:t>
            </a:r>
          </a:p>
        </p:txBody>
      </p:sp>
      <p:sp>
        <p:nvSpPr>
          <p:cNvPr id="5" name="Número de diapositiva"/>
          <p:cNvSpPr txBox="1">
            <a:spLocks noGrp="1"/>
          </p:cNvSpPr>
          <p:nvPr>
            <p:ph type="sldNum" sz="quarter" idx="2"/>
          </p:nvPr>
        </p:nvSpPr>
        <p:spPr>
          <a:xfrm>
            <a:off x="4419600" y="4627562"/>
            <a:ext cx="2133600" cy="27940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‹Nº›</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6" r:id="rId6"/>
    <p:sldLayoutId id="2147483657" r:id="rId7"/>
  </p:sldLayoutIdLst>
  <p:transition spd="med"/>
  <p:txStyles>
    <p:titleStyle>
      <a:lvl1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 Id="rId4" Type="http://schemas.openxmlformats.org/officeDocument/2006/relationships/image" Target="../media/image15.emf"/></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 Id="rId4" Type="http://schemas.openxmlformats.org/officeDocument/2006/relationships/image" Target="../media/image16.emf"/></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8.emf"/><Relationship Id="rId1" Type="http://schemas.openxmlformats.org/officeDocument/2006/relationships/slideLayout" Target="../slideLayouts/slideLayout3.xml"/><Relationship Id="rId5" Type="http://schemas.openxmlformats.org/officeDocument/2006/relationships/image" Target="../media/image16.emf"/><Relationship Id="rId4" Type="http://schemas.openxmlformats.org/officeDocument/2006/relationships/image" Target="../media/image15.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 Id="rId4" Type="http://schemas.openxmlformats.org/officeDocument/2006/relationships/image" Target="../media/image14.emf"/></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CuadroTexto 1"/>
          <p:cNvSpPr txBox="1"/>
          <p:nvPr/>
        </p:nvSpPr>
        <p:spPr>
          <a:xfrm>
            <a:off x="1236687" y="1996657"/>
            <a:ext cx="3746018" cy="9079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defRPr sz="2500" b="1">
                <a:solidFill>
                  <a:srgbClr val="FFFFFF"/>
                </a:solidFill>
                <a:latin typeface="+mn-lt"/>
                <a:ea typeface="+mn-ea"/>
                <a:cs typeface="+mn-cs"/>
                <a:sym typeface="Helvetica"/>
              </a:defRPr>
            </a:lvl1pPr>
          </a:lstStyle>
          <a:p>
            <a:r>
              <a:rPr lang="es-CO" sz="2800" dirty="0">
                <a:solidFill>
                  <a:schemeClr val="bg1"/>
                </a:solidFill>
              </a:rPr>
              <a:t>El plan de Negocio</a:t>
            </a:r>
          </a:p>
          <a:p>
            <a:endParaRPr dirty="0">
              <a:solidFill>
                <a:schemeClr val="bg1"/>
              </a:solidFill>
            </a:endParaRPr>
          </a:p>
        </p:txBody>
      </p:sp>
      <p:sp>
        <p:nvSpPr>
          <p:cNvPr id="96" name="Rectángulo 3"/>
          <p:cNvSpPr/>
          <p:nvPr/>
        </p:nvSpPr>
        <p:spPr>
          <a:xfrm>
            <a:off x="1278551" y="2518086"/>
            <a:ext cx="718489" cy="45720"/>
          </a:xfrm>
          <a:prstGeom prst="rect">
            <a:avLst/>
          </a:prstGeom>
          <a:solidFill>
            <a:srgbClr val="FFFFFF"/>
          </a:solidFill>
          <a:ln w="12700">
            <a:miter lim="400000"/>
          </a:ln>
        </p:spPr>
        <p:txBody>
          <a:bodyPr lIns="45719" rIns="45719" anchor="ctr"/>
          <a:lstStyle/>
          <a:p>
            <a:pPr algn="ctr">
              <a:defRPr>
                <a:solidFill>
                  <a:srgbClr val="FFFFFF"/>
                </a:solidFill>
              </a:defRPr>
            </a:pPr>
            <a:endParaRPr/>
          </a:p>
        </p:txBody>
      </p:sp>
      <p:pic>
        <p:nvPicPr>
          <p:cNvPr id="7" name="Imagen 6">
            <a:extLst>
              <a:ext uri="{FF2B5EF4-FFF2-40B4-BE49-F238E27FC236}">
                <a16:creationId xmlns:a16="http://schemas.microsoft.com/office/drawing/2014/main" id="{432FB57C-D13D-5D4A-8A5B-04459E5B9E12}"/>
              </a:ext>
            </a:extLst>
          </p:cNvPr>
          <p:cNvPicPr>
            <a:picLocks noChangeAspect="1"/>
          </p:cNvPicPr>
          <p:nvPr/>
        </p:nvPicPr>
        <p:blipFill>
          <a:blip r:embed="rId2"/>
          <a:stretch>
            <a:fillRect/>
          </a:stretch>
        </p:blipFill>
        <p:spPr>
          <a:xfrm>
            <a:off x="5913680" y="2018741"/>
            <a:ext cx="1346200" cy="1257300"/>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27F157E7-6E0D-2547-B6DF-725DDBDDFEC6}"/>
              </a:ext>
            </a:extLst>
          </p:cNvPr>
          <p:cNvSpPr/>
          <p:nvPr/>
        </p:nvSpPr>
        <p:spPr>
          <a:xfrm>
            <a:off x="665201" y="448808"/>
            <a:ext cx="3268493" cy="965304"/>
          </a:xfrm>
          <a:prstGeom prst="wedgeRoundRectCallout">
            <a:avLst>
              <a:gd name="adj1" fmla="val -21652"/>
              <a:gd name="adj2" fmla="val 96644"/>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1D78A641-55D4-6F4B-8255-99DA8693FCBD}"/>
              </a:ext>
            </a:extLst>
          </p:cNvPr>
          <p:cNvSpPr txBox="1"/>
          <p:nvPr/>
        </p:nvSpPr>
        <p:spPr>
          <a:xfrm>
            <a:off x="791661" y="556467"/>
            <a:ext cx="3025301" cy="769441"/>
          </a:xfrm>
          <a:prstGeom prst="rect">
            <a:avLst/>
          </a:prstGeom>
          <a:noFill/>
        </p:spPr>
        <p:txBody>
          <a:bodyPr wrap="square" rtlCol="0">
            <a:spAutoFit/>
          </a:bodyPr>
          <a:lstStyle/>
          <a:p>
            <a:pPr algn="ctr">
              <a:spcBef>
                <a:spcPct val="50000"/>
              </a:spcBef>
              <a:buFontTx/>
              <a:buNone/>
            </a:pPr>
            <a:r>
              <a:rPr lang="es-ES_tradnl" altLang="es-CO" sz="2200" b="1" i="1" dirty="0">
                <a:solidFill>
                  <a:srgbClr val="7030A0"/>
                </a:solidFill>
                <a:latin typeface="Calibri" panose="020F0502020204030204" pitchFamily="34" charset="0"/>
                <a:cs typeface="Calibri" panose="020F0502020204030204" pitchFamily="34" charset="0"/>
              </a:rPr>
              <a:t>Ya veo. En qué negocio están ? </a:t>
            </a:r>
          </a:p>
        </p:txBody>
      </p:sp>
      <p:pic>
        <p:nvPicPr>
          <p:cNvPr id="4" name="Imagen 3">
            <a:extLst>
              <a:ext uri="{FF2B5EF4-FFF2-40B4-BE49-F238E27FC236}">
                <a16:creationId xmlns:a16="http://schemas.microsoft.com/office/drawing/2014/main" id="{91B9AF79-E525-1F4E-BAFB-ADBE2ADB69E0}"/>
              </a:ext>
            </a:extLst>
          </p:cNvPr>
          <p:cNvPicPr>
            <a:picLocks noChangeAspect="1"/>
          </p:cNvPicPr>
          <p:nvPr/>
        </p:nvPicPr>
        <p:blipFill>
          <a:blip r:embed="rId2"/>
          <a:stretch>
            <a:fillRect/>
          </a:stretch>
        </p:blipFill>
        <p:spPr>
          <a:xfrm>
            <a:off x="1038539" y="2065714"/>
            <a:ext cx="1037256" cy="1037256"/>
          </a:xfrm>
          <a:prstGeom prst="rect">
            <a:avLst/>
          </a:prstGeom>
        </p:spPr>
      </p:pic>
      <p:sp>
        <p:nvSpPr>
          <p:cNvPr id="5" name="Llamada rectangular redondeada 4">
            <a:extLst>
              <a:ext uri="{FF2B5EF4-FFF2-40B4-BE49-F238E27FC236}">
                <a16:creationId xmlns:a16="http://schemas.microsoft.com/office/drawing/2014/main" id="{874039D3-684F-D14A-94A1-D71AFC4B0BDF}"/>
              </a:ext>
            </a:extLst>
          </p:cNvPr>
          <p:cNvSpPr/>
          <p:nvPr/>
        </p:nvSpPr>
        <p:spPr>
          <a:xfrm>
            <a:off x="758883" y="3709252"/>
            <a:ext cx="3537335" cy="762819"/>
          </a:xfrm>
          <a:prstGeom prst="wedgeRoundRectCallout">
            <a:avLst>
              <a:gd name="adj1" fmla="val -21993"/>
              <a:gd name="adj2" fmla="val -112506"/>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 name="CuadroTexto 5">
            <a:extLst>
              <a:ext uri="{FF2B5EF4-FFF2-40B4-BE49-F238E27FC236}">
                <a16:creationId xmlns:a16="http://schemas.microsoft.com/office/drawing/2014/main" id="{BCD07A8D-A723-9247-8AFD-2ACC6D2F423C}"/>
              </a:ext>
            </a:extLst>
          </p:cNvPr>
          <p:cNvSpPr txBox="1"/>
          <p:nvPr/>
        </p:nvSpPr>
        <p:spPr>
          <a:xfrm>
            <a:off x="665201" y="3852240"/>
            <a:ext cx="3352244" cy="369332"/>
          </a:xfrm>
          <a:prstGeom prst="rect">
            <a:avLst/>
          </a:prstGeom>
          <a:noFill/>
        </p:spPr>
        <p:txBody>
          <a:bodyPr wrap="square" rtlCol="0">
            <a:spAutoFit/>
          </a:bodyPr>
          <a:lstStyle/>
          <a:p>
            <a:pPr algn="ctr">
              <a:spcBef>
                <a:spcPct val="50000"/>
              </a:spcBef>
              <a:buFontTx/>
              <a:buNone/>
            </a:pPr>
            <a:r>
              <a:rPr lang="es-ES_tradnl" altLang="es-CO" b="1" i="1" dirty="0">
                <a:solidFill>
                  <a:srgbClr val="7030A0"/>
                </a:solidFill>
                <a:latin typeface="Calibri" panose="020F0502020204030204" pitchFamily="34" charset="0"/>
                <a:cs typeface="Calibri" panose="020F0502020204030204" pitchFamily="34" charset="0"/>
              </a:rPr>
              <a:t>Pero… Quién exactamente ?</a:t>
            </a:r>
          </a:p>
        </p:txBody>
      </p:sp>
      <p:sp>
        <p:nvSpPr>
          <p:cNvPr id="7" name="Llamada rectangular redondeada 6">
            <a:extLst>
              <a:ext uri="{FF2B5EF4-FFF2-40B4-BE49-F238E27FC236}">
                <a16:creationId xmlns:a16="http://schemas.microsoft.com/office/drawing/2014/main" id="{8E3E7A3E-F840-804A-93EB-1C93D1AF5638}"/>
              </a:ext>
            </a:extLst>
          </p:cNvPr>
          <p:cNvSpPr/>
          <p:nvPr/>
        </p:nvSpPr>
        <p:spPr>
          <a:xfrm>
            <a:off x="3137998" y="1350542"/>
            <a:ext cx="3096425" cy="1097447"/>
          </a:xfrm>
          <a:prstGeom prst="wedgeRoundRectCallout">
            <a:avLst>
              <a:gd name="adj1" fmla="val -22329"/>
              <a:gd name="adj2" fmla="val 83664"/>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CuadroTexto 7">
            <a:extLst>
              <a:ext uri="{FF2B5EF4-FFF2-40B4-BE49-F238E27FC236}">
                <a16:creationId xmlns:a16="http://schemas.microsoft.com/office/drawing/2014/main" id="{8B0841D8-0695-204D-8770-28B453F10C60}"/>
              </a:ext>
            </a:extLst>
          </p:cNvPr>
          <p:cNvSpPr txBox="1"/>
          <p:nvPr/>
        </p:nvSpPr>
        <p:spPr>
          <a:xfrm>
            <a:off x="3401497" y="1465434"/>
            <a:ext cx="2569426" cy="769441"/>
          </a:xfrm>
          <a:prstGeom prst="rect">
            <a:avLst/>
          </a:prstGeom>
          <a:noFill/>
        </p:spPr>
        <p:txBody>
          <a:bodyPr wrap="square" rtlCol="0">
            <a:spAutoFit/>
          </a:bodyPr>
          <a:lstStyle/>
          <a:p>
            <a:pPr algn="ct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Fabricación de Muebles de jardín</a:t>
            </a:r>
          </a:p>
        </p:txBody>
      </p:sp>
      <p:pic>
        <p:nvPicPr>
          <p:cNvPr id="9" name="Imagen 8">
            <a:extLst>
              <a:ext uri="{FF2B5EF4-FFF2-40B4-BE49-F238E27FC236}">
                <a16:creationId xmlns:a16="http://schemas.microsoft.com/office/drawing/2014/main" id="{0409C363-0441-FA4F-B7C2-341439F4916A}"/>
              </a:ext>
            </a:extLst>
          </p:cNvPr>
          <p:cNvPicPr>
            <a:picLocks noChangeAspect="1"/>
          </p:cNvPicPr>
          <p:nvPr/>
        </p:nvPicPr>
        <p:blipFill>
          <a:blip r:embed="rId3"/>
          <a:stretch>
            <a:fillRect/>
          </a:stretch>
        </p:blipFill>
        <p:spPr>
          <a:xfrm>
            <a:off x="4216310" y="2766420"/>
            <a:ext cx="939800" cy="673100"/>
          </a:xfrm>
          <a:prstGeom prst="rect">
            <a:avLst/>
          </a:prstGeom>
        </p:spPr>
      </p:pic>
      <p:sp>
        <p:nvSpPr>
          <p:cNvPr id="10" name="Llamada rectangular redondeada 9">
            <a:extLst>
              <a:ext uri="{FF2B5EF4-FFF2-40B4-BE49-F238E27FC236}">
                <a16:creationId xmlns:a16="http://schemas.microsoft.com/office/drawing/2014/main" id="{02CF57E7-7ED8-E944-A597-50D5F122CCE4}"/>
              </a:ext>
            </a:extLst>
          </p:cNvPr>
          <p:cNvSpPr/>
          <p:nvPr/>
        </p:nvSpPr>
        <p:spPr>
          <a:xfrm>
            <a:off x="4954829" y="3575487"/>
            <a:ext cx="3442113" cy="1292170"/>
          </a:xfrm>
          <a:prstGeom prst="wedgeRoundRectCallout">
            <a:avLst>
              <a:gd name="adj1" fmla="val -60559"/>
              <a:gd name="adj2" fmla="val -53658"/>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CuadroTexto 10">
            <a:extLst>
              <a:ext uri="{FF2B5EF4-FFF2-40B4-BE49-F238E27FC236}">
                <a16:creationId xmlns:a16="http://schemas.microsoft.com/office/drawing/2014/main" id="{584B609C-078E-C647-9923-278B117B7464}"/>
              </a:ext>
            </a:extLst>
          </p:cNvPr>
          <p:cNvSpPr txBox="1"/>
          <p:nvPr/>
        </p:nvSpPr>
        <p:spPr>
          <a:xfrm>
            <a:off x="5073655" y="3893918"/>
            <a:ext cx="3311462" cy="655308"/>
          </a:xfrm>
          <a:prstGeom prst="rect">
            <a:avLst/>
          </a:prstGeom>
          <a:noFill/>
        </p:spPr>
        <p:txBody>
          <a:bodyPr wrap="square" rtlCol="0">
            <a:spAutoFit/>
          </a:bodyPr>
          <a:lstStyle/>
          <a:p>
            <a:pPr algn="ctr">
              <a:lnSpc>
                <a:spcPct val="75000"/>
              </a:lnSpc>
              <a:spcBef>
                <a:spcPct val="50000"/>
              </a:spcBef>
              <a:buFontTx/>
              <a:buNone/>
            </a:pPr>
            <a:r>
              <a:rPr lang="es-ES_tradnl" altLang="es-CO" b="1" i="1" dirty="0">
                <a:solidFill>
                  <a:srgbClr val="002060"/>
                </a:solidFill>
                <a:latin typeface="Calibri" panose="020F0502020204030204" pitchFamily="34" charset="0"/>
                <a:cs typeface="Calibri" panose="020F0502020204030204" pitchFamily="34" charset="0"/>
              </a:rPr>
              <a:t>Este… cualquiera con ¡un jardín!</a:t>
            </a:r>
          </a:p>
          <a:p>
            <a:pPr algn="ctr">
              <a:lnSpc>
                <a:spcPct val="75000"/>
              </a:lnSpc>
              <a:spcBef>
                <a:spcPct val="50000"/>
              </a:spcBef>
              <a:buFontTx/>
              <a:buNone/>
            </a:pPr>
            <a:r>
              <a:rPr lang="es-ES_tradnl" altLang="es-CO" b="1" i="1" dirty="0">
                <a:solidFill>
                  <a:srgbClr val="002060"/>
                </a:solidFill>
                <a:latin typeface="Calibri" panose="020F0502020204030204" pitchFamily="34" charset="0"/>
                <a:cs typeface="Calibri" panose="020F0502020204030204" pitchFamily="34" charset="0"/>
              </a:rPr>
              <a:t>(sonrisa de orgullo)</a:t>
            </a:r>
          </a:p>
        </p:txBody>
      </p:sp>
      <p:pic>
        <p:nvPicPr>
          <p:cNvPr id="12" name="Imagen 11">
            <a:extLst>
              <a:ext uri="{FF2B5EF4-FFF2-40B4-BE49-F238E27FC236}">
                <a16:creationId xmlns:a16="http://schemas.microsoft.com/office/drawing/2014/main" id="{A1CDF588-A40C-4144-87A2-D69C93AC9F56}"/>
              </a:ext>
            </a:extLst>
          </p:cNvPr>
          <p:cNvPicPr>
            <a:picLocks noChangeAspect="1"/>
          </p:cNvPicPr>
          <p:nvPr/>
        </p:nvPicPr>
        <p:blipFill>
          <a:blip r:embed="rId4"/>
          <a:stretch>
            <a:fillRect/>
          </a:stretch>
        </p:blipFill>
        <p:spPr>
          <a:xfrm>
            <a:off x="5274683" y="2858495"/>
            <a:ext cx="292100" cy="488950"/>
          </a:xfrm>
          <a:prstGeom prst="rect">
            <a:avLst/>
          </a:prstGeom>
        </p:spPr>
      </p:pic>
    </p:spTree>
    <p:extLst>
      <p:ext uri="{BB962C8B-B14F-4D97-AF65-F5344CB8AC3E}">
        <p14:creationId xmlns:p14="http://schemas.microsoft.com/office/powerpoint/2010/main" val="281158088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81492675-68D0-DB49-AC98-7C326E087B98}"/>
              </a:ext>
            </a:extLst>
          </p:cNvPr>
          <p:cNvSpPr/>
          <p:nvPr/>
        </p:nvSpPr>
        <p:spPr>
          <a:xfrm>
            <a:off x="1379324" y="831100"/>
            <a:ext cx="4627015" cy="1084369"/>
          </a:xfrm>
          <a:prstGeom prst="wedgeRoundRectCallout">
            <a:avLst>
              <a:gd name="adj1" fmla="val -21807"/>
              <a:gd name="adj2" fmla="val 119601"/>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A8043E12-E499-A440-8D69-0E696123E267}"/>
              </a:ext>
            </a:extLst>
          </p:cNvPr>
          <p:cNvSpPr txBox="1"/>
          <p:nvPr/>
        </p:nvSpPr>
        <p:spPr>
          <a:xfrm>
            <a:off x="1530102" y="929181"/>
            <a:ext cx="4325457" cy="830997"/>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Trebuchet MS" panose="020B0603020202020204" pitchFamily="34" charset="0"/>
              </a:rPr>
              <a:t>Bueno... ¿ Qué hay acerca de la competencia ?</a:t>
            </a:r>
          </a:p>
        </p:txBody>
      </p:sp>
      <p:pic>
        <p:nvPicPr>
          <p:cNvPr id="4" name="Imagen 3">
            <a:extLst>
              <a:ext uri="{FF2B5EF4-FFF2-40B4-BE49-F238E27FC236}">
                <a16:creationId xmlns:a16="http://schemas.microsoft.com/office/drawing/2014/main" id="{641A35DE-BD7D-934F-825F-0E3052DAE6CE}"/>
              </a:ext>
            </a:extLst>
          </p:cNvPr>
          <p:cNvPicPr>
            <a:picLocks noChangeAspect="1"/>
          </p:cNvPicPr>
          <p:nvPr/>
        </p:nvPicPr>
        <p:blipFill>
          <a:blip r:embed="rId2"/>
          <a:stretch>
            <a:fillRect/>
          </a:stretch>
        </p:blipFill>
        <p:spPr>
          <a:xfrm>
            <a:off x="2205555" y="2942628"/>
            <a:ext cx="1037256" cy="1037256"/>
          </a:xfrm>
          <a:prstGeom prst="rect">
            <a:avLst/>
          </a:prstGeom>
        </p:spPr>
      </p:pic>
      <p:sp>
        <p:nvSpPr>
          <p:cNvPr id="5" name="Llamada rectangular redondeada 4">
            <a:extLst>
              <a:ext uri="{FF2B5EF4-FFF2-40B4-BE49-F238E27FC236}">
                <a16:creationId xmlns:a16="http://schemas.microsoft.com/office/drawing/2014/main" id="{A1801802-FE55-D844-900D-4C728E260D57}"/>
              </a:ext>
            </a:extLst>
          </p:cNvPr>
          <p:cNvSpPr/>
          <p:nvPr/>
        </p:nvSpPr>
        <p:spPr>
          <a:xfrm>
            <a:off x="4780278" y="1705343"/>
            <a:ext cx="2528126" cy="1084369"/>
          </a:xfrm>
          <a:prstGeom prst="wedgeRoundRectCallout">
            <a:avLst>
              <a:gd name="adj1" fmla="val 22170"/>
              <a:gd name="adj2" fmla="val 112260"/>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4BDE65E8-F339-CC4C-9624-4A7116B1BB2E}"/>
              </a:ext>
            </a:extLst>
          </p:cNvPr>
          <p:cNvSpPr txBox="1"/>
          <p:nvPr/>
        </p:nvSpPr>
        <p:spPr>
          <a:xfrm>
            <a:off x="4835773" y="1868483"/>
            <a:ext cx="2417135" cy="769441"/>
          </a:xfrm>
          <a:prstGeom prst="rect">
            <a:avLst/>
          </a:prstGeom>
          <a:noFill/>
        </p:spPr>
        <p:txBody>
          <a:bodyPr wrap="square" rtlCol="0">
            <a:spAutoFit/>
          </a:bodyPr>
          <a:lstStyle/>
          <a:p>
            <a:pPr algn="ct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NO HAY </a:t>
            </a:r>
            <a:br>
              <a:rPr lang="es-ES_tradnl" altLang="es-CO" sz="2200" b="1" i="1" dirty="0">
                <a:solidFill>
                  <a:srgbClr val="002060"/>
                </a:solidFill>
                <a:latin typeface="Calibri" panose="020F0502020204030204" pitchFamily="34" charset="0"/>
                <a:cs typeface="Calibri" panose="020F0502020204030204" pitchFamily="34" charset="0"/>
              </a:rPr>
            </a:br>
            <a:r>
              <a:rPr lang="es-ES_tradnl" altLang="es-CO" sz="2200" b="1" i="1" dirty="0">
                <a:solidFill>
                  <a:srgbClr val="002060"/>
                </a:solidFill>
                <a:latin typeface="Calibri" panose="020F0502020204030204" pitchFamily="34" charset="0"/>
                <a:cs typeface="Calibri" panose="020F0502020204030204" pitchFamily="34" charset="0"/>
              </a:rPr>
              <a:t>NINGUNA</a:t>
            </a:r>
          </a:p>
        </p:txBody>
      </p:sp>
      <p:pic>
        <p:nvPicPr>
          <p:cNvPr id="7" name="Imagen 6">
            <a:extLst>
              <a:ext uri="{FF2B5EF4-FFF2-40B4-BE49-F238E27FC236}">
                <a16:creationId xmlns:a16="http://schemas.microsoft.com/office/drawing/2014/main" id="{A8D29AA2-A967-C045-BBC4-12FC56D2D2E7}"/>
              </a:ext>
            </a:extLst>
          </p:cNvPr>
          <p:cNvPicPr>
            <a:picLocks noChangeAspect="1"/>
          </p:cNvPicPr>
          <p:nvPr/>
        </p:nvPicPr>
        <p:blipFill>
          <a:blip r:embed="rId3"/>
          <a:stretch>
            <a:fillRect/>
          </a:stretch>
        </p:blipFill>
        <p:spPr>
          <a:xfrm>
            <a:off x="6110452" y="3753163"/>
            <a:ext cx="939800" cy="673100"/>
          </a:xfrm>
          <a:prstGeom prst="rect">
            <a:avLst/>
          </a:prstGeom>
        </p:spPr>
      </p:pic>
    </p:spTree>
    <p:extLst>
      <p:ext uri="{BB962C8B-B14F-4D97-AF65-F5344CB8AC3E}">
        <p14:creationId xmlns:p14="http://schemas.microsoft.com/office/powerpoint/2010/main" val="301410590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DBCFFF94-A5C6-1346-853D-DCA531DBC048}"/>
              </a:ext>
            </a:extLst>
          </p:cNvPr>
          <p:cNvSpPr/>
          <p:nvPr/>
        </p:nvSpPr>
        <p:spPr>
          <a:xfrm>
            <a:off x="881229" y="537851"/>
            <a:ext cx="4627015" cy="1421312"/>
          </a:xfrm>
          <a:prstGeom prst="wedgeRoundRectCallout">
            <a:avLst>
              <a:gd name="adj1" fmla="val -22091"/>
              <a:gd name="adj2" fmla="val 81803"/>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EA87AA9D-04B5-3746-97FA-4858141828F5}"/>
              </a:ext>
            </a:extLst>
          </p:cNvPr>
          <p:cNvSpPr txBox="1"/>
          <p:nvPr/>
        </p:nvSpPr>
        <p:spPr>
          <a:xfrm>
            <a:off x="1080647" y="537851"/>
            <a:ext cx="4325457" cy="1200329"/>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Yo deseo saber. ¿ Por qué y qué parte del mercado piensan abarcar ?</a:t>
            </a:r>
          </a:p>
        </p:txBody>
      </p:sp>
      <p:pic>
        <p:nvPicPr>
          <p:cNvPr id="4" name="Imagen 3">
            <a:extLst>
              <a:ext uri="{FF2B5EF4-FFF2-40B4-BE49-F238E27FC236}">
                <a16:creationId xmlns:a16="http://schemas.microsoft.com/office/drawing/2014/main" id="{4816CB40-9FFA-D44C-B090-6DE4A8D569E0}"/>
              </a:ext>
            </a:extLst>
          </p:cNvPr>
          <p:cNvPicPr>
            <a:picLocks noChangeAspect="1"/>
          </p:cNvPicPr>
          <p:nvPr/>
        </p:nvPicPr>
        <p:blipFill>
          <a:blip r:embed="rId2"/>
          <a:stretch>
            <a:fillRect/>
          </a:stretch>
        </p:blipFill>
        <p:spPr>
          <a:xfrm>
            <a:off x="1575135" y="2571750"/>
            <a:ext cx="1037256" cy="1037256"/>
          </a:xfrm>
          <a:prstGeom prst="rect">
            <a:avLst/>
          </a:prstGeom>
        </p:spPr>
      </p:pic>
      <p:sp>
        <p:nvSpPr>
          <p:cNvPr id="5" name="Llamada rectangular redondeada 4">
            <a:extLst>
              <a:ext uri="{FF2B5EF4-FFF2-40B4-BE49-F238E27FC236}">
                <a16:creationId xmlns:a16="http://schemas.microsoft.com/office/drawing/2014/main" id="{26CE544B-9390-5B47-A8CA-8F906C350BE4}"/>
              </a:ext>
            </a:extLst>
          </p:cNvPr>
          <p:cNvSpPr/>
          <p:nvPr/>
        </p:nvSpPr>
        <p:spPr>
          <a:xfrm>
            <a:off x="4343552" y="1559164"/>
            <a:ext cx="3091881" cy="1558764"/>
          </a:xfrm>
          <a:prstGeom prst="wedgeRoundRectCallout">
            <a:avLst>
              <a:gd name="adj1" fmla="val 21919"/>
              <a:gd name="adj2" fmla="val 85912"/>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CEBAAEE8-5943-D04E-8C96-C3AE662DC6EF}"/>
              </a:ext>
            </a:extLst>
          </p:cNvPr>
          <p:cNvSpPr txBox="1"/>
          <p:nvPr/>
        </p:nvSpPr>
        <p:spPr>
          <a:xfrm>
            <a:off x="4671391" y="1695751"/>
            <a:ext cx="2569426" cy="1200329"/>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Trebuchet MS" panose="020B0603020202020204" pitchFamily="34" charset="0"/>
              </a:rPr>
              <a:t>¡Oh!.. Una buena parte… bastante.</a:t>
            </a:r>
          </a:p>
        </p:txBody>
      </p:sp>
      <p:pic>
        <p:nvPicPr>
          <p:cNvPr id="7" name="Imagen 6">
            <a:extLst>
              <a:ext uri="{FF2B5EF4-FFF2-40B4-BE49-F238E27FC236}">
                <a16:creationId xmlns:a16="http://schemas.microsoft.com/office/drawing/2014/main" id="{D72164C8-86F0-5247-B138-1A624F8F11DA}"/>
              </a:ext>
            </a:extLst>
          </p:cNvPr>
          <p:cNvPicPr>
            <a:picLocks noChangeAspect="1"/>
          </p:cNvPicPr>
          <p:nvPr/>
        </p:nvPicPr>
        <p:blipFill>
          <a:blip r:embed="rId3"/>
          <a:stretch>
            <a:fillRect/>
          </a:stretch>
        </p:blipFill>
        <p:spPr>
          <a:xfrm>
            <a:off x="6118202" y="3802691"/>
            <a:ext cx="939800" cy="673100"/>
          </a:xfrm>
          <a:prstGeom prst="rect">
            <a:avLst/>
          </a:prstGeom>
        </p:spPr>
      </p:pic>
    </p:spTree>
    <p:extLst>
      <p:ext uri="{BB962C8B-B14F-4D97-AF65-F5344CB8AC3E}">
        <p14:creationId xmlns:p14="http://schemas.microsoft.com/office/powerpoint/2010/main" val="1066165409"/>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F29429FA-9C29-1141-AE25-5F95FD0929F8}"/>
              </a:ext>
            </a:extLst>
          </p:cNvPr>
          <p:cNvSpPr/>
          <p:nvPr/>
        </p:nvSpPr>
        <p:spPr>
          <a:xfrm>
            <a:off x="788996" y="475908"/>
            <a:ext cx="6352406" cy="1604189"/>
          </a:xfrm>
          <a:prstGeom prst="wedgeRoundRectCallout">
            <a:avLst>
              <a:gd name="adj1" fmla="val -21824"/>
              <a:gd name="adj2" fmla="val 101076"/>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1C812F3E-5285-4D4B-BA72-8565BBD0846C}"/>
              </a:ext>
            </a:extLst>
          </p:cNvPr>
          <p:cNvSpPr txBox="1"/>
          <p:nvPr/>
        </p:nvSpPr>
        <p:spPr>
          <a:xfrm>
            <a:off x="938040" y="768225"/>
            <a:ext cx="6745149" cy="1458861"/>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Trebuchet MS" panose="020B0603020202020204" pitchFamily="34" charset="0"/>
              </a:rPr>
              <a:t>¿ Y cuanto costará hacer una mesa ?</a:t>
            </a:r>
          </a:p>
          <a:p>
            <a:pPr>
              <a:lnSpc>
                <a:spcPct val="70000"/>
              </a:lnSpc>
              <a:spcBef>
                <a:spcPct val="50000"/>
              </a:spcBef>
              <a:buFontTx/>
              <a:buNone/>
            </a:pPr>
            <a:r>
              <a:rPr lang="es-ES_tradnl" altLang="es-CO" sz="2400" b="1" i="1" dirty="0">
                <a:solidFill>
                  <a:srgbClr val="7030A0"/>
                </a:solidFill>
                <a:latin typeface="Trebuchet MS" panose="020B0603020202020204" pitchFamily="34" charset="0"/>
              </a:rPr>
              <a:t>¿Cuanto tiempo emplearán haciéndola?</a:t>
            </a:r>
          </a:p>
          <a:p>
            <a:pPr>
              <a:spcBef>
                <a:spcPct val="50000"/>
              </a:spcBef>
              <a:buFontTx/>
              <a:buNone/>
            </a:pPr>
            <a:endParaRPr lang="es-ES_tradnl" altLang="es-CO" sz="2400" b="1" i="1" dirty="0">
              <a:solidFill>
                <a:srgbClr val="7030A0"/>
              </a:solidFill>
              <a:latin typeface="Trebuchet MS" panose="020B0603020202020204" pitchFamily="34" charset="0"/>
            </a:endParaRPr>
          </a:p>
        </p:txBody>
      </p:sp>
      <p:pic>
        <p:nvPicPr>
          <p:cNvPr id="4" name="Imagen 3">
            <a:extLst>
              <a:ext uri="{FF2B5EF4-FFF2-40B4-BE49-F238E27FC236}">
                <a16:creationId xmlns:a16="http://schemas.microsoft.com/office/drawing/2014/main" id="{468CE62C-D624-7649-A09B-5F90244D6690}"/>
              </a:ext>
            </a:extLst>
          </p:cNvPr>
          <p:cNvPicPr>
            <a:picLocks noChangeAspect="1"/>
          </p:cNvPicPr>
          <p:nvPr/>
        </p:nvPicPr>
        <p:blipFill>
          <a:blip r:embed="rId2"/>
          <a:stretch>
            <a:fillRect/>
          </a:stretch>
        </p:blipFill>
        <p:spPr>
          <a:xfrm>
            <a:off x="2020909" y="3132442"/>
            <a:ext cx="1037256" cy="1037256"/>
          </a:xfrm>
          <a:prstGeom prst="rect">
            <a:avLst/>
          </a:prstGeom>
        </p:spPr>
      </p:pic>
      <p:sp>
        <p:nvSpPr>
          <p:cNvPr id="5" name="Llamada rectangular redondeada 4">
            <a:extLst>
              <a:ext uri="{FF2B5EF4-FFF2-40B4-BE49-F238E27FC236}">
                <a16:creationId xmlns:a16="http://schemas.microsoft.com/office/drawing/2014/main" id="{C895191C-2CD2-3048-AE8C-9CBC43268DED}"/>
              </a:ext>
            </a:extLst>
          </p:cNvPr>
          <p:cNvSpPr/>
          <p:nvPr/>
        </p:nvSpPr>
        <p:spPr>
          <a:xfrm>
            <a:off x="4718050" y="1939048"/>
            <a:ext cx="3091881" cy="1193394"/>
          </a:xfrm>
          <a:prstGeom prst="wedgeRoundRectCallout">
            <a:avLst>
              <a:gd name="adj1" fmla="val 22170"/>
              <a:gd name="adj2" fmla="val 112260"/>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4B287287-A02C-5042-BDCB-3BBBB804A7EA}"/>
              </a:ext>
            </a:extLst>
          </p:cNvPr>
          <p:cNvSpPr txBox="1"/>
          <p:nvPr/>
        </p:nvSpPr>
        <p:spPr>
          <a:xfrm>
            <a:off x="5144320" y="2090349"/>
            <a:ext cx="2540304" cy="830997"/>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Trebuchet MS" panose="020B0603020202020204" pitchFamily="34" charset="0"/>
              </a:rPr>
              <a:t>¡No mucho!</a:t>
            </a:r>
            <a:br>
              <a:rPr lang="es-ES_tradnl" altLang="es-CO" sz="2400" b="1" i="1" dirty="0">
                <a:solidFill>
                  <a:srgbClr val="002060"/>
                </a:solidFill>
                <a:latin typeface="Trebuchet MS" panose="020B0603020202020204" pitchFamily="34" charset="0"/>
              </a:rPr>
            </a:br>
            <a:r>
              <a:rPr lang="es-ES_tradnl" altLang="es-CO" sz="2400" b="1" i="1" dirty="0">
                <a:solidFill>
                  <a:srgbClr val="002060"/>
                </a:solidFill>
                <a:latin typeface="Trebuchet MS" panose="020B0603020202020204" pitchFamily="34" charset="0"/>
              </a:rPr>
              <a:t>¡Corto Tiempo!</a:t>
            </a:r>
          </a:p>
        </p:txBody>
      </p:sp>
      <p:pic>
        <p:nvPicPr>
          <p:cNvPr id="7" name="Imagen 6">
            <a:extLst>
              <a:ext uri="{FF2B5EF4-FFF2-40B4-BE49-F238E27FC236}">
                <a16:creationId xmlns:a16="http://schemas.microsoft.com/office/drawing/2014/main" id="{64EDBB41-C4C5-AD42-8BA4-6789F1B94D29}"/>
              </a:ext>
            </a:extLst>
          </p:cNvPr>
          <p:cNvPicPr>
            <a:picLocks noChangeAspect="1"/>
          </p:cNvPicPr>
          <p:nvPr/>
        </p:nvPicPr>
        <p:blipFill>
          <a:blip r:embed="rId3"/>
          <a:stretch>
            <a:fillRect/>
          </a:stretch>
        </p:blipFill>
        <p:spPr>
          <a:xfrm>
            <a:off x="6502367" y="4038725"/>
            <a:ext cx="939800" cy="673100"/>
          </a:xfrm>
          <a:prstGeom prst="rect">
            <a:avLst/>
          </a:prstGeom>
        </p:spPr>
      </p:pic>
      <p:pic>
        <p:nvPicPr>
          <p:cNvPr id="8" name="Imagen 7">
            <a:extLst>
              <a:ext uri="{FF2B5EF4-FFF2-40B4-BE49-F238E27FC236}">
                <a16:creationId xmlns:a16="http://schemas.microsoft.com/office/drawing/2014/main" id="{E76CE669-9D1D-9F45-992C-3CD4D67A9011}"/>
              </a:ext>
            </a:extLst>
          </p:cNvPr>
          <p:cNvPicPr>
            <a:picLocks noChangeAspect="1"/>
          </p:cNvPicPr>
          <p:nvPr/>
        </p:nvPicPr>
        <p:blipFill>
          <a:blip r:embed="rId4"/>
          <a:stretch>
            <a:fillRect/>
          </a:stretch>
        </p:blipFill>
        <p:spPr>
          <a:xfrm>
            <a:off x="3058165" y="2783830"/>
            <a:ext cx="697527" cy="708598"/>
          </a:xfrm>
          <a:prstGeom prst="rect">
            <a:avLst/>
          </a:prstGeom>
        </p:spPr>
      </p:pic>
    </p:spTree>
    <p:extLst>
      <p:ext uri="{BB962C8B-B14F-4D97-AF65-F5344CB8AC3E}">
        <p14:creationId xmlns:p14="http://schemas.microsoft.com/office/powerpoint/2010/main" val="351204652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0237A07C-4540-F04D-A1CD-68B78EE98B36}"/>
              </a:ext>
            </a:extLst>
          </p:cNvPr>
          <p:cNvSpPr/>
          <p:nvPr/>
        </p:nvSpPr>
        <p:spPr>
          <a:xfrm>
            <a:off x="497364" y="355877"/>
            <a:ext cx="6540132" cy="1371240"/>
          </a:xfrm>
          <a:prstGeom prst="wedgeRoundRectCallout">
            <a:avLst>
              <a:gd name="adj1" fmla="val -21576"/>
              <a:gd name="adj2" fmla="val 103360"/>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F08FC102-3839-934A-903A-68213543AAB3}"/>
              </a:ext>
            </a:extLst>
          </p:cNvPr>
          <p:cNvSpPr txBox="1"/>
          <p:nvPr/>
        </p:nvSpPr>
        <p:spPr>
          <a:xfrm>
            <a:off x="687054" y="519628"/>
            <a:ext cx="6350442" cy="1458861"/>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Trebuchet MS" panose="020B0603020202020204" pitchFamily="34" charset="0"/>
              </a:rPr>
              <a:t>¿ Cuantas pueden hacer Semanalmente ?</a:t>
            </a:r>
          </a:p>
          <a:p>
            <a:pPr>
              <a:lnSpc>
                <a:spcPct val="70000"/>
              </a:lnSpc>
              <a:spcBef>
                <a:spcPct val="50000"/>
              </a:spcBef>
              <a:buFontTx/>
              <a:buNone/>
            </a:pPr>
            <a:r>
              <a:rPr lang="es-ES_tradnl" altLang="es-CO" sz="2400" b="1" i="1" dirty="0">
                <a:solidFill>
                  <a:srgbClr val="7030A0"/>
                </a:solidFill>
                <a:latin typeface="Trebuchet MS" panose="020B0603020202020204" pitchFamily="34" charset="0"/>
              </a:rPr>
              <a:t>¿Cuántas pueden vender Semanalmente ?</a:t>
            </a:r>
          </a:p>
          <a:p>
            <a:pPr>
              <a:spcBef>
                <a:spcPct val="50000"/>
              </a:spcBef>
              <a:buFontTx/>
              <a:buNone/>
            </a:pPr>
            <a:endParaRPr lang="es-ES_tradnl" altLang="es-CO" sz="2400" b="1" i="1" dirty="0">
              <a:solidFill>
                <a:srgbClr val="7030A0"/>
              </a:solidFill>
              <a:latin typeface="Trebuchet MS" panose="020B0603020202020204" pitchFamily="34" charset="0"/>
            </a:endParaRPr>
          </a:p>
        </p:txBody>
      </p:sp>
      <p:pic>
        <p:nvPicPr>
          <p:cNvPr id="4" name="Imagen 3">
            <a:extLst>
              <a:ext uri="{FF2B5EF4-FFF2-40B4-BE49-F238E27FC236}">
                <a16:creationId xmlns:a16="http://schemas.microsoft.com/office/drawing/2014/main" id="{9F52EC68-B7B0-6C4B-A67A-074C1604189C}"/>
              </a:ext>
            </a:extLst>
          </p:cNvPr>
          <p:cNvPicPr>
            <a:picLocks noChangeAspect="1"/>
          </p:cNvPicPr>
          <p:nvPr/>
        </p:nvPicPr>
        <p:blipFill>
          <a:blip r:embed="rId2"/>
          <a:stretch>
            <a:fillRect/>
          </a:stretch>
        </p:blipFill>
        <p:spPr>
          <a:xfrm>
            <a:off x="1838553" y="2633980"/>
            <a:ext cx="1037256" cy="1037256"/>
          </a:xfrm>
          <a:prstGeom prst="rect">
            <a:avLst/>
          </a:prstGeom>
        </p:spPr>
      </p:pic>
      <p:sp>
        <p:nvSpPr>
          <p:cNvPr id="5" name="Llamada rectangular redondeada 4">
            <a:extLst>
              <a:ext uri="{FF2B5EF4-FFF2-40B4-BE49-F238E27FC236}">
                <a16:creationId xmlns:a16="http://schemas.microsoft.com/office/drawing/2014/main" id="{101C0A49-BC78-FE45-8A18-8061C5D698F3}"/>
              </a:ext>
            </a:extLst>
          </p:cNvPr>
          <p:cNvSpPr/>
          <p:nvPr/>
        </p:nvSpPr>
        <p:spPr>
          <a:xfrm>
            <a:off x="4205087" y="1576697"/>
            <a:ext cx="4236489" cy="1293099"/>
          </a:xfrm>
          <a:prstGeom prst="wedgeRoundRectCallout">
            <a:avLst>
              <a:gd name="adj1" fmla="val 22170"/>
              <a:gd name="adj2" fmla="val 112260"/>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932A9AD8-629F-E84C-BFD3-1F3B725B6FF7}"/>
              </a:ext>
            </a:extLst>
          </p:cNvPr>
          <p:cNvSpPr txBox="1"/>
          <p:nvPr/>
        </p:nvSpPr>
        <p:spPr>
          <a:xfrm>
            <a:off x="4444069" y="1752029"/>
            <a:ext cx="3277483" cy="461665"/>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Una buena cantidad</a:t>
            </a:r>
          </a:p>
        </p:txBody>
      </p:sp>
      <p:sp>
        <p:nvSpPr>
          <p:cNvPr id="7" name="CuadroTexto 6">
            <a:extLst>
              <a:ext uri="{FF2B5EF4-FFF2-40B4-BE49-F238E27FC236}">
                <a16:creationId xmlns:a16="http://schemas.microsoft.com/office/drawing/2014/main" id="{967562A1-C0A4-C240-8B0D-1177A0606FBC}"/>
              </a:ext>
            </a:extLst>
          </p:cNvPr>
          <p:cNvSpPr txBox="1"/>
          <p:nvPr/>
        </p:nvSpPr>
        <p:spPr>
          <a:xfrm>
            <a:off x="4434466" y="2142240"/>
            <a:ext cx="4236489" cy="461665"/>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Depende de las solicitudes</a:t>
            </a:r>
          </a:p>
        </p:txBody>
      </p:sp>
      <p:pic>
        <p:nvPicPr>
          <p:cNvPr id="8" name="Imagen 7">
            <a:extLst>
              <a:ext uri="{FF2B5EF4-FFF2-40B4-BE49-F238E27FC236}">
                <a16:creationId xmlns:a16="http://schemas.microsoft.com/office/drawing/2014/main" id="{31BFDD69-875A-9945-8B61-A95FC0A99963}"/>
              </a:ext>
            </a:extLst>
          </p:cNvPr>
          <p:cNvPicPr>
            <a:picLocks noChangeAspect="1"/>
          </p:cNvPicPr>
          <p:nvPr/>
        </p:nvPicPr>
        <p:blipFill>
          <a:blip r:embed="rId3"/>
          <a:stretch>
            <a:fillRect/>
          </a:stretch>
        </p:blipFill>
        <p:spPr>
          <a:xfrm>
            <a:off x="6781752" y="3754066"/>
            <a:ext cx="939800" cy="673100"/>
          </a:xfrm>
          <a:prstGeom prst="rect">
            <a:avLst/>
          </a:prstGeom>
        </p:spPr>
      </p:pic>
    </p:spTree>
    <p:extLst>
      <p:ext uri="{BB962C8B-B14F-4D97-AF65-F5344CB8AC3E}">
        <p14:creationId xmlns:p14="http://schemas.microsoft.com/office/powerpoint/2010/main" val="323328837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8CCC6A51-B784-C24D-A8AC-7DF2F6A43233}"/>
              </a:ext>
            </a:extLst>
          </p:cNvPr>
          <p:cNvSpPr/>
          <p:nvPr/>
        </p:nvSpPr>
        <p:spPr>
          <a:xfrm>
            <a:off x="843797" y="427214"/>
            <a:ext cx="4655987" cy="1293099"/>
          </a:xfrm>
          <a:prstGeom prst="wedgeRoundRectCallout">
            <a:avLst>
              <a:gd name="adj1" fmla="val -21576"/>
              <a:gd name="adj2" fmla="val 103360"/>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BF5F3A53-A778-C344-A0AE-BEEE72DDC31B}"/>
              </a:ext>
            </a:extLst>
          </p:cNvPr>
          <p:cNvSpPr txBox="1"/>
          <p:nvPr/>
        </p:nvSpPr>
        <p:spPr>
          <a:xfrm>
            <a:off x="1033487" y="590965"/>
            <a:ext cx="4655987" cy="830997"/>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¿Por qué la gente les comprará </a:t>
            </a:r>
            <a:br>
              <a:rPr lang="es-ES_tradnl" altLang="es-CO" sz="2400" b="1" i="1" dirty="0">
                <a:solidFill>
                  <a:srgbClr val="7030A0"/>
                </a:solidFill>
                <a:latin typeface="Calibri" panose="020F0502020204030204" pitchFamily="34" charset="0"/>
                <a:cs typeface="Calibri" panose="020F0502020204030204" pitchFamily="34" charset="0"/>
              </a:rPr>
            </a:br>
            <a:r>
              <a:rPr lang="es-ES_tradnl" altLang="es-CO" sz="2400" b="1" i="1" dirty="0">
                <a:solidFill>
                  <a:srgbClr val="7030A0"/>
                </a:solidFill>
                <a:latin typeface="Calibri" panose="020F0502020204030204" pitchFamily="34" charset="0"/>
                <a:cs typeface="Calibri" panose="020F0502020204030204" pitchFamily="34" charset="0"/>
              </a:rPr>
              <a:t>sus productos?</a:t>
            </a:r>
          </a:p>
        </p:txBody>
      </p:sp>
      <p:pic>
        <p:nvPicPr>
          <p:cNvPr id="4" name="Imagen 3">
            <a:extLst>
              <a:ext uri="{FF2B5EF4-FFF2-40B4-BE49-F238E27FC236}">
                <a16:creationId xmlns:a16="http://schemas.microsoft.com/office/drawing/2014/main" id="{B0871A28-6FCF-B445-98C9-DB45848343B5}"/>
              </a:ext>
            </a:extLst>
          </p:cNvPr>
          <p:cNvPicPr>
            <a:picLocks noChangeAspect="1"/>
          </p:cNvPicPr>
          <p:nvPr/>
        </p:nvPicPr>
        <p:blipFill>
          <a:blip r:embed="rId2"/>
          <a:stretch>
            <a:fillRect/>
          </a:stretch>
        </p:blipFill>
        <p:spPr>
          <a:xfrm>
            <a:off x="1660403" y="2715724"/>
            <a:ext cx="1037256" cy="1037256"/>
          </a:xfrm>
          <a:prstGeom prst="rect">
            <a:avLst/>
          </a:prstGeom>
        </p:spPr>
      </p:pic>
      <p:sp>
        <p:nvSpPr>
          <p:cNvPr id="5" name="Llamada rectangular redondeada 4">
            <a:extLst>
              <a:ext uri="{FF2B5EF4-FFF2-40B4-BE49-F238E27FC236}">
                <a16:creationId xmlns:a16="http://schemas.microsoft.com/office/drawing/2014/main" id="{74560C7E-D212-194E-AD2E-C9A55DC07492}"/>
              </a:ext>
            </a:extLst>
          </p:cNvPr>
          <p:cNvSpPr/>
          <p:nvPr/>
        </p:nvSpPr>
        <p:spPr>
          <a:xfrm>
            <a:off x="4551520" y="1421962"/>
            <a:ext cx="3155013" cy="1293099"/>
          </a:xfrm>
          <a:prstGeom prst="wedgeRoundRectCallout">
            <a:avLst>
              <a:gd name="adj1" fmla="val 22170"/>
              <a:gd name="adj2" fmla="val 112260"/>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8214E569-8AE9-6943-B8B6-01822BF5988D}"/>
              </a:ext>
            </a:extLst>
          </p:cNvPr>
          <p:cNvSpPr txBox="1"/>
          <p:nvPr/>
        </p:nvSpPr>
        <p:spPr>
          <a:xfrm>
            <a:off x="4658532" y="1648248"/>
            <a:ext cx="2953871" cy="830997"/>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Porque son los más baratos, los mejores</a:t>
            </a:r>
          </a:p>
        </p:txBody>
      </p:sp>
      <p:pic>
        <p:nvPicPr>
          <p:cNvPr id="7" name="Imagen 6">
            <a:extLst>
              <a:ext uri="{FF2B5EF4-FFF2-40B4-BE49-F238E27FC236}">
                <a16:creationId xmlns:a16="http://schemas.microsoft.com/office/drawing/2014/main" id="{B5C5BE68-D423-6F4D-9437-E308C4BC42A1}"/>
              </a:ext>
            </a:extLst>
          </p:cNvPr>
          <p:cNvPicPr>
            <a:picLocks noChangeAspect="1"/>
          </p:cNvPicPr>
          <p:nvPr/>
        </p:nvPicPr>
        <p:blipFill>
          <a:blip r:embed="rId3"/>
          <a:stretch>
            <a:fillRect/>
          </a:stretch>
        </p:blipFill>
        <p:spPr>
          <a:xfrm>
            <a:off x="6375150" y="3742573"/>
            <a:ext cx="939800" cy="673100"/>
          </a:xfrm>
          <a:prstGeom prst="rect">
            <a:avLst/>
          </a:prstGeom>
        </p:spPr>
      </p:pic>
    </p:spTree>
    <p:extLst>
      <p:ext uri="{BB962C8B-B14F-4D97-AF65-F5344CB8AC3E}">
        <p14:creationId xmlns:p14="http://schemas.microsoft.com/office/powerpoint/2010/main" val="124355874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F8BF156A-6B81-ED47-B225-04C74CAED0C3}"/>
              </a:ext>
            </a:extLst>
          </p:cNvPr>
          <p:cNvSpPr/>
          <p:nvPr/>
        </p:nvSpPr>
        <p:spPr>
          <a:xfrm>
            <a:off x="429588" y="368282"/>
            <a:ext cx="4627015" cy="2012315"/>
          </a:xfrm>
          <a:prstGeom prst="wedgeRoundRectCallout">
            <a:avLst>
              <a:gd name="adj1" fmla="val -22258"/>
              <a:gd name="adj2" fmla="val 88125"/>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D338AFC3-AF3A-BA4E-B153-0A1D22AD4905}"/>
              </a:ext>
            </a:extLst>
          </p:cNvPr>
          <p:cNvSpPr txBox="1"/>
          <p:nvPr/>
        </p:nvSpPr>
        <p:spPr>
          <a:xfrm>
            <a:off x="619278" y="511680"/>
            <a:ext cx="4437325" cy="830997"/>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 Cómo sabrá la gente sobre ustedes ?</a:t>
            </a:r>
          </a:p>
        </p:txBody>
      </p:sp>
      <p:pic>
        <p:nvPicPr>
          <p:cNvPr id="4" name="Imagen 3">
            <a:extLst>
              <a:ext uri="{FF2B5EF4-FFF2-40B4-BE49-F238E27FC236}">
                <a16:creationId xmlns:a16="http://schemas.microsoft.com/office/drawing/2014/main" id="{72FDE720-4E14-C246-875A-3A4D1FC46639}"/>
              </a:ext>
            </a:extLst>
          </p:cNvPr>
          <p:cNvPicPr>
            <a:picLocks noChangeAspect="1"/>
          </p:cNvPicPr>
          <p:nvPr/>
        </p:nvPicPr>
        <p:blipFill>
          <a:blip r:embed="rId2"/>
          <a:stretch>
            <a:fillRect/>
          </a:stretch>
        </p:blipFill>
        <p:spPr>
          <a:xfrm>
            <a:off x="1191307" y="3315772"/>
            <a:ext cx="1037256" cy="1037256"/>
          </a:xfrm>
          <a:prstGeom prst="rect">
            <a:avLst/>
          </a:prstGeom>
        </p:spPr>
      </p:pic>
      <p:sp>
        <p:nvSpPr>
          <p:cNvPr id="5" name="CuadroTexto 4">
            <a:extLst>
              <a:ext uri="{FF2B5EF4-FFF2-40B4-BE49-F238E27FC236}">
                <a16:creationId xmlns:a16="http://schemas.microsoft.com/office/drawing/2014/main" id="{5FAAC002-096F-3A42-A7EB-C47DC6094BBA}"/>
              </a:ext>
            </a:extLst>
          </p:cNvPr>
          <p:cNvSpPr txBox="1"/>
          <p:nvPr/>
        </p:nvSpPr>
        <p:spPr>
          <a:xfrm>
            <a:off x="586371" y="1524310"/>
            <a:ext cx="4437325" cy="461665"/>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 Dónde anunciarán?</a:t>
            </a:r>
          </a:p>
        </p:txBody>
      </p:sp>
      <p:sp>
        <p:nvSpPr>
          <p:cNvPr id="6" name="Llamada rectangular redondeada 5">
            <a:extLst>
              <a:ext uri="{FF2B5EF4-FFF2-40B4-BE49-F238E27FC236}">
                <a16:creationId xmlns:a16="http://schemas.microsoft.com/office/drawing/2014/main" id="{805FE8F0-E72E-7D43-BA3E-C9641D1CACD1}"/>
              </a:ext>
            </a:extLst>
          </p:cNvPr>
          <p:cNvSpPr/>
          <p:nvPr/>
        </p:nvSpPr>
        <p:spPr>
          <a:xfrm>
            <a:off x="3870755" y="1374440"/>
            <a:ext cx="4236489" cy="1941332"/>
          </a:xfrm>
          <a:prstGeom prst="wedgeRoundRectCallout">
            <a:avLst>
              <a:gd name="adj1" fmla="val 21117"/>
              <a:gd name="adj2" fmla="val 73696"/>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CuadroTexto 6">
            <a:extLst>
              <a:ext uri="{FF2B5EF4-FFF2-40B4-BE49-F238E27FC236}">
                <a16:creationId xmlns:a16="http://schemas.microsoft.com/office/drawing/2014/main" id="{9DF7E56F-20F5-6442-8FBE-CAFBD18D6694}"/>
              </a:ext>
            </a:extLst>
          </p:cNvPr>
          <p:cNvSpPr txBox="1"/>
          <p:nvPr/>
        </p:nvSpPr>
        <p:spPr>
          <a:xfrm>
            <a:off x="4071592" y="1545874"/>
            <a:ext cx="3918730" cy="769441"/>
          </a:xfrm>
          <a:prstGeom prst="rect">
            <a:avLst/>
          </a:prstGeom>
          <a:noFill/>
        </p:spPr>
        <p:txBody>
          <a:bodyPr wrap="square" rtlCol="0">
            <a:spAutoFit/>
          </a:bodyPr>
          <a:lstStyle/>
          <a:p>
            <a:pP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Publicidad… folletos… hablaremos con ellos</a:t>
            </a:r>
          </a:p>
        </p:txBody>
      </p:sp>
      <p:sp>
        <p:nvSpPr>
          <p:cNvPr id="8" name="CuadroTexto 7">
            <a:extLst>
              <a:ext uri="{FF2B5EF4-FFF2-40B4-BE49-F238E27FC236}">
                <a16:creationId xmlns:a16="http://schemas.microsoft.com/office/drawing/2014/main" id="{4DF863BC-C8D5-AB4C-9EC2-C66A44E7A026}"/>
              </a:ext>
            </a:extLst>
          </p:cNvPr>
          <p:cNvSpPr txBox="1"/>
          <p:nvPr/>
        </p:nvSpPr>
        <p:spPr>
          <a:xfrm>
            <a:off x="4071591" y="2378840"/>
            <a:ext cx="3599998" cy="769441"/>
          </a:xfrm>
          <a:prstGeom prst="rect">
            <a:avLst/>
          </a:prstGeom>
          <a:noFill/>
        </p:spPr>
        <p:txBody>
          <a:bodyPr wrap="square" rtlCol="0">
            <a:spAutoFit/>
          </a:bodyPr>
          <a:lstStyle/>
          <a:p>
            <a:pP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En la TV… en la radio… en el periódico.</a:t>
            </a:r>
          </a:p>
        </p:txBody>
      </p:sp>
      <p:pic>
        <p:nvPicPr>
          <p:cNvPr id="9" name="Imagen 8">
            <a:extLst>
              <a:ext uri="{FF2B5EF4-FFF2-40B4-BE49-F238E27FC236}">
                <a16:creationId xmlns:a16="http://schemas.microsoft.com/office/drawing/2014/main" id="{68D1AB29-ABD2-3A47-B9DC-FF4EDAA46983}"/>
              </a:ext>
            </a:extLst>
          </p:cNvPr>
          <p:cNvPicPr>
            <a:picLocks noChangeAspect="1"/>
          </p:cNvPicPr>
          <p:nvPr/>
        </p:nvPicPr>
        <p:blipFill>
          <a:blip r:embed="rId3"/>
          <a:stretch>
            <a:fillRect/>
          </a:stretch>
        </p:blipFill>
        <p:spPr>
          <a:xfrm>
            <a:off x="6416212" y="3909616"/>
            <a:ext cx="939800" cy="673100"/>
          </a:xfrm>
          <a:prstGeom prst="rect">
            <a:avLst/>
          </a:prstGeom>
        </p:spPr>
      </p:pic>
      <p:pic>
        <p:nvPicPr>
          <p:cNvPr id="10" name="Imagen 9">
            <a:extLst>
              <a:ext uri="{FF2B5EF4-FFF2-40B4-BE49-F238E27FC236}">
                <a16:creationId xmlns:a16="http://schemas.microsoft.com/office/drawing/2014/main" id="{C1CFC3DD-B726-0046-B006-510EB278E0AF}"/>
              </a:ext>
            </a:extLst>
          </p:cNvPr>
          <p:cNvPicPr>
            <a:picLocks noChangeAspect="1"/>
          </p:cNvPicPr>
          <p:nvPr/>
        </p:nvPicPr>
        <p:blipFill>
          <a:blip r:embed="rId4"/>
          <a:stretch>
            <a:fillRect/>
          </a:stretch>
        </p:blipFill>
        <p:spPr>
          <a:xfrm>
            <a:off x="5279239" y="3762511"/>
            <a:ext cx="886824" cy="886824"/>
          </a:xfrm>
          <a:prstGeom prst="rect">
            <a:avLst/>
          </a:prstGeom>
        </p:spPr>
      </p:pic>
    </p:spTree>
    <p:extLst>
      <p:ext uri="{BB962C8B-B14F-4D97-AF65-F5344CB8AC3E}">
        <p14:creationId xmlns:p14="http://schemas.microsoft.com/office/powerpoint/2010/main" val="19223542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1A5DD5FA-198D-6744-962E-2FE1B22BB88A}"/>
              </a:ext>
            </a:extLst>
          </p:cNvPr>
          <p:cNvSpPr/>
          <p:nvPr/>
        </p:nvSpPr>
        <p:spPr>
          <a:xfrm>
            <a:off x="1164087" y="641775"/>
            <a:ext cx="3407913" cy="830997"/>
          </a:xfrm>
          <a:prstGeom prst="wedgeRoundRectCallout">
            <a:avLst>
              <a:gd name="adj1" fmla="val -22585"/>
              <a:gd name="adj2" fmla="val 134511"/>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C8E1DA96-2125-A841-8279-1AEA347BE245}"/>
              </a:ext>
            </a:extLst>
          </p:cNvPr>
          <p:cNvSpPr txBox="1"/>
          <p:nvPr/>
        </p:nvSpPr>
        <p:spPr>
          <a:xfrm>
            <a:off x="1224726" y="770687"/>
            <a:ext cx="3308939" cy="461665"/>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¿Qué dirá su publicidad?</a:t>
            </a:r>
          </a:p>
        </p:txBody>
      </p:sp>
      <p:pic>
        <p:nvPicPr>
          <p:cNvPr id="4" name="Imagen 3">
            <a:extLst>
              <a:ext uri="{FF2B5EF4-FFF2-40B4-BE49-F238E27FC236}">
                <a16:creationId xmlns:a16="http://schemas.microsoft.com/office/drawing/2014/main" id="{6BC011DB-84DB-C040-9AA3-C8C23FD67ECA}"/>
              </a:ext>
            </a:extLst>
          </p:cNvPr>
          <p:cNvPicPr>
            <a:picLocks noChangeAspect="1"/>
          </p:cNvPicPr>
          <p:nvPr/>
        </p:nvPicPr>
        <p:blipFill>
          <a:blip r:embed="rId2"/>
          <a:stretch>
            <a:fillRect/>
          </a:stretch>
        </p:blipFill>
        <p:spPr>
          <a:xfrm>
            <a:off x="1577080" y="2340366"/>
            <a:ext cx="1037256" cy="1037256"/>
          </a:xfrm>
          <a:prstGeom prst="rect">
            <a:avLst/>
          </a:prstGeom>
        </p:spPr>
      </p:pic>
      <p:sp>
        <p:nvSpPr>
          <p:cNvPr id="5" name="Llamada rectangular redondeada 4">
            <a:extLst>
              <a:ext uri="{FF2B5EF4-FFF2-40B4-BE49-F238E27FC236}">
                <a16:creationId xmlns:a16="http://schemas.microsoft.com/office/drawing/2014/main" id="{81A56489-2153-4D46-8592-252425143596}"/>
              </a:ext>
            </a:extLst>
          </p:cNvPr>
          <p:cNvSpPr/>
          <p:nvPr/>
        </p:nvSpPr>
        <p:spPr>
          <a:xfrm>
            <a:off x="4116673" y="1361264"/>
            <a:ext cx="3489720" cy="1135903"/>
          </a:xfrm>
          <a:prstGeom prst="wedgeRoundRectCallout">
            <a:avLst>
              <a:gd name="adj1" fmla="val 21117"/>
              <a:gd name="adj2" fmla="val 108574"/>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EBEBD19A-CB48-6549-BDDB-CB228934DF14}"/>
              </a:ext>
            </a:extLst>
          </p:cNvPr>
          <p:cNvSpPr txBox="1"/>
          <p:nvPr/>
        </p:nvSpPr>
        <p:spPr>
          <a:xfrm>
            <a:off x="4596174" y="1516322"/>
            <a:ext cx="3277483" cy="830997"/>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¡COMPRE!  RHJ</a:t>
            </a:r>
            <a:br>
              <a:rPr lang="es-ES_tradnl" altLang="es-CO" sz="2400" b="1" i="1" dirty="0">
                <a:solidFill>
                  <a:srgbClr val="002060"/>
                </a:solidFill>
                <a:latin typeface="Calibri" panose="020F0502020204030204" pitchFamily="34" charset="0"/>
                <a:cs typeface="Calibri" panose="020F0502020204030204" pitchFamily="34" charset="0"/>
              </a:rPr>
            </a:br>
            <a:r>
              <a:rPr lang="es-ES_tradnl" altLang="es-CO" sz="2400" b="1" i="1" dirty="0">
                <a:solidFill>
                  <a:srgbClr val="002060"/>
                </a:solidFill>
                <a:latin typeface="Calibri" panose="020F0502020204030204" pitchFamily="34" charset="0"/>
                <a:cs typeface="Calibri" panose="020F0502020204030204" pitchFamily="34" charset="0"/>
              </a:rPr>
              <a:t>Muebles para Jardín</a:t>
            </a:r>
          </a:p>
        </p:txBody>
      </p:sp>
      <p:pic>
        <p:nvPicPr>
          <p:cNvPr id="7" name="Imagen 6">
            <a:extLst>
              <a:ext uri="{FF2B5EF4-FFF2-40B4-BE49-F238E27FC236}">
                <a16:creationId xmlns:a16="http://schemas.microsoft.com/office/drawing/2014/main" id="{1A20F940-023C-BF45-80C8-DE8311546ECE}"/>
              </a:ext>
            </a:extLst>
          </p:cNvPr>
          <p:cNvPicPr>
            <a:picLocks noChangeAspect="1"/>
          </p:cNvPicPr>
          <p:nvPr/>
        </p:nvPicPr>
        <p:blipFill>
          <a:blip r:embed="rId3"/>
          <a:stretch>
            <a:fillRect/>
          </a:stretch>
        </p:blipFill>
        <p:spPr>
          <a:xfrm>
            <a:off x="6120183" y="3377622"/>
            <a:ext cx="939800" cy="673100"/>
          </a:xfrm>
          <a:prstGeom prst="rect">
            <a:avLst/>
          </a:prstGeom>
        </p:spPr>
      </p:pic>
    </p:spTree>
    <p:extLst>
      <p:ext uri="{BB962C8B-B14F-4D97-AF65-F5344CB8AC3E}">
        <p14:creationId xmlns:p14="http://schemas.microsoft.com/office/powerpoint/2010/main" val="60944235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8227B816-A864-B341-8225-AD93A487D848}"/>
              </a:ext>
            </a:extLst>
          </p:cNvPr>
          <p:cNvSpPr/>
          <p:nvPr/>
        </p:nvSpPr>
        <p:spPr>
          <a:xfrm>
            <a:off x="1042261" y="789017"/>
            <a:ext cx="3923362" cy="824671"/>
          </a:xfrm>
          <a:prstGeom prst="wedgeRoundRectCallout">
            <a:avLst>
              <a:gd name="adj1" fmla="val -22585"/>
              <a:gd name="adj2" fmla="val 134665"/>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6031D1E5-F1F6-9449-ADB0-57A2E813E1CA}"/>
              </a:ext>
            </a:extLst>
          </p:cNvPr>
          <p:cNvSpPr txBox="1"/>
          <p:nvPr/>
        </p:nvSpPr>
        <p:spPr>
          <a:xfrm>
            <a:off x="1141063" y="937437"/>
            <a:ext cx="3555247" cy="461665"/>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Bueno… ¿ Quién es el jefe?</a:t>
            </a:r>
          </a:p>
        </p:txBody>
      </p:sp>
      <p:pic>
        <p:nvPicPr>
          <p:cNvPr id="4" name="Imagen 3">
            <a:extLst>
              <a:ext uri="{FF2B5EF4-FFF2-40B4-BE49-F238E27FC236}">
                <a16:creationId xmlns:a16="http://schemas.microsoft.com/office/drawing/2014/main" id="{BF0CE399-8EE6-1B4F-81DF-941531FBB04D}"/>
              </a:ext>
            </a:extLst>
          </p:cNvPr>
          <p:cNvPicPr>
            <a:picLocks noChangeAspect="1"/>
          </p:cNvPicPr>
          <p:nvPr/>
        </p:nvPicPr>
        <p:blipFill>
          <a:blip r:embed="rId2"/>
          <a:stretch>
            <a:fillRect/>
          </a:stretch>
        </p:blipFill>
        <p:spPr>
          <a:xfrm>
            <a:off x="1571648" y="2609698"/>
            <a:ext cx="1037256" cy="1037256"/>
          </a:xfrm>
          <a:prstGeom prst="rect">
            <a:avLst/>
          </a:prstGeom>
        </p:spPr>
      </p:pic>
      <p:sp>
        <p:nvSpPr>
          <p:cNvPr id="5" name="Llamada rectangular redondeada 4">
            <a:extLst>
              <a:ext uri="{FF2B5EF4-FFF2-40B4-BE49-F238E27FC236}">
                <a16:creationId xmlns:a16="http://schemas.microsoft.com/office/drawing/2014/main" id="{146C66CA-E186-E04B-A5DE-A5C2B7F91437}"/>
              </a:ext>
            </a:extLst>
          </p:cNvPr>
          <p:cNvSpPr/>
          <p:nvPr/>
        </p:nvSpPr>
        <p:spPr>
          <a:xfrm>
            <a:off x="4707461" y="1188526"/>
            <a:ext cx="3489720" cy="1135903"/>
          </a:xfrm>
          <a:prstGeom prst="wedgeRoundRectCallout">
            <a:avLst>
              <a:gd name="adj1" fmla="val 21117"/>
              <a:gd name="adj2" fmla="val 108574"/>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C1FACC05-C180-274E-87E0-DF48B4DCF66B}"/>
              </a:ext>
            </a:extLst>
          </p:cNvPr>
          <p:cNvSpPr txBox="1"/>
          <p:nvPr/>
        </p:nvSpPr>
        <p:spPr>
          <a:xfrm>
            <a:off x="5020719" y="1318676"/>
            <a:ext cx="3013830" cy="830997"/>
          </a:xfrm>
          <a:prstGeom prst="rect">
            <a:avLst/>
          </a:prstGeom>
          <a:noFill/>
        </p:spPr>
        <p:txBody>
          <a:bodyPr wrap="square" rtlCol="0">
            <a:spAutoFit/>
          </a:bodyPr>
          <a:lstStyle/>
          <a:p>
            <a:pPr>
              <a:spcBef>
                <a:spcPct val="50000"/>
              </a:spcBef>
            </a:pPr>
            <a:r>
              <a:rPr lang="es-ES_tradnl" altLang="es-CO" sz="2400" b="1" i="1" dirty="0">
                <a:solidFill>
                  <a:srgbClr val="002060"/>
                </a:solidFill>
                <a:latin typeface="Calibri" panose="020F0502020204030204" pitchFamily="34" charset="0"/>
                <a:cs typeface="Calibri" panose="020F0502020204030204" pitchFamily="34" charset="0"/>
              </a:rPr>
              <a:t>No lo tenemos somos una Cooperativa</a:t>
            </a:r>
          </a:p>
        </p:txBody>
      </p:sp>
      <p:pic>
        <p:nvPicPr>
          <p:cNvPr id="7" name="Imagen 6">
            <a:extLst>
              <a:ext uri="{FF2B5EF4-FFF2-40B4-BE49-F238E27FC236}">
                <a16:creationId xmlns:a16="http://schemas.microsoft.com/office/drawing/2014/main" id="{1CD87868-D6BF-984E-88C4-E6BCB3EB3AAB}"/>
              </a:ext>
            </a:extLst>
          </p:cNvPr>
          <p:cNvPicPr>
            <a:picLocks noChangeAspect="1"/>
          </p:cNvPicPr>
          <p:nvPr/>
        </p:nvPicPr>
        <p:blipFill>
          <a:blip r:embed="rId3"/>
          <a:stretch>
            <a:fillRect/>
          </a:stretch>
        </p:blipFill>
        <p:spPr>
          <a:xfrm>
            <a:off x="6705767" y="3128326"/>
            <a:ext cx="939800" cy="673100"/>
          </a:xfrm>
          <a:prstGeom prst="rect">
            <a:avLst/>
          </a:prstGeom>
        </p:spPr>
      </p:pic>
    </p:spTree>
    <p:extLst>
      <p:ext uri="{BB962C8B-B14F-4D97-AF65-F5344CB8AC3E}">
        <p14:creationId xmlns:p14="http://schemas.microsoft.com/office/powerpoint/2010/main" val="233650205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Llamada rectangular redondeada 9">
            <a:extLst>
              <a:ext uri="{FF2B5EF4-FFF2-40B4-BE49-F238E27FC236}">
                <a16:creationId xmlns:a16="http://schemas.microsoft.com/office/drawing/2014/main" id="{A018E7CE-7F17-2540-8622-24DE2A8CE946}"/>
              </a:ext>
            </a:extLst>
          </p:cNvPr>
          <p:cNvSpPr/>
          <p:nvPr/>
        </p:nvSpPr>
        <p:spPr>
          <a:xfrm>
            <a:off x="1129771" y="236936"/>
            <a:ext cx="4249086" cy="1017192"/>
          </a:xfrm>
          <a:prstGeom prst="wedgeRoundRectCallout">
            <a:avLst>
              <a:gd name="adj1" fmla="val -20747"/>
              <a:gd name="adj2" fmla="val 92400"/>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1" name="CuadroTexto 10">
            <a:extLst>
              <a:ext uri="{FF2B5EF4-FFF2-40B4-BE49-F238E27FC236}">
                <a16:creationId xmlns:a16="http://schemas.microsoft.com/office/drawing/2014/main" id="{71953EEA-1E19-3244-B79C-03C07CECD9EF}"/>
              </a:ext>
            </a:extLst>
          </p:cNvPr>
          <p:cNvSpPr txBox="1"/>
          <p:nvPr/>
        </p:nvSpPr>
        <p:spPr>
          <a:xfrm>
            <a:off x="1322168" y="319241"/>
            <a:ext cx="3638006" cy="830997"/>
          </a:xfrm>
          <a:prstGeom prst="rect">
            <a:avLst/>
          </a:prstGeom>
          <a:noFill/>
        </p:spPr>
        <p:txBody>
          <a:bodyPr wrap="square" rtlCol="0">
            <a:spAutoFit/>
          </a:bodyPr>
          <a:lstStyle/>
          <a:p>
            <a:pPr>
              <a:spcBef>
                <a:spcPct val="50000"/>
              </a:spcBef>
              <a:buFontTx/>
              <a:buNone/>
            </a:pPr>
            <a:r>
              <a:rPr lang="es-ES_tradnl" altLang="es-CO" sz="2400" b="1" i="1" dirty="0" err="1">
                <a:solidFill>
                  <a:srgbClr val="7030A0"/>
                </a:solidFill>
                <a:latin typeface="Calibri" panose="020F0502020204030204" pitchFamily="34" charset="0"/>
                <a:cs typeface="Calibri" panose="020F0502020204030204" pitchFamily="34" charset="0"/>
              </a:rPr>
              <a:t>Hmm</a:t>
            </a:r>
            <a:r>
              <a:rPr lang="es-ES_tradnl" altLang="es-CO" sz="2400" b="1" i="1" dirty="0">
                <a:solidFill>
                  <a:srgbClr val="7030A0"/>
                </a:solidFill>
                <a:latin typeface="Calibri" panose="020F0502020204030204" pitchFamily="34" charset="0"/>
                <a:cs typeface="Calibri" panose="020F0502020204030204" pitchFamily="34" charset="0"/>
              </a:rPr>
              <a:t>… ¿Han traído su Plan de Negocios</a:t>
            </a:r>
          </a:p>
        </p:txBody>
      </p:sp>
      <p:pic>
        <p:nvPicPr>
          <p:cNvPr id="12" name="Imagen 11">
            <a:extLst>
              <a:ext uri="{FF2B5EF4-FFF2-40B4-BE49-F238E27FC236}">
                <a16:creationId xmlns:a16="http://schemas.microsoft.com/office/drawing/2014/main" id="{BB94E93D-4DF4-484F-9DB1-67824F6422BD}"/>
              </a:ext>
            </a:extLst>
          </p:cNvPr>
          <p:cNvPicPr>
            <a:picLocks noChangeAspect="1"/>
          </p:cNvPicPr>
          <p:nvPr/>
        </p:nvPicPr>
        <p:blipFill>
          <a:blip r:embed="rId2"/>
          <a:stretch>
            <a:fillRect/>
          </a:stretch>
        </p:blipFill>
        <p:spPr>
          <a:xfrm>
            <a:off x="1864605" y="1868602"/>
            <a:ext cx="1037256" cy="1037256"/>
          </a:xfrm>
          <a:prstGeom prst="rect">
            <a:avLst/>
          </a:prstGeom>
        </p:spPr>
      </p:pic>
      <p:sp>
        <p:nvSpPr>
          <p:cNvPr id="13" name="Llamada rectangular redondeada 12">
            <a:extLst>
              <a:ext uri="{FF2B5EF4-FFF2-40B4-BE49-F238E27FC236}">
                <a16:creationId xmlns:a16="http://schemas.microsoft.com/office/drawing/2014/main" id="{29D7637A-B583-3843-A7CC-61623A96C717}"/>
              </a:ext>
            </a:extLst>
          </p:cNvPr>
          <p:cNvSpPr/>
          <p:nvPr/>
        </p:nvSpPr>
        <p:spPr>
          <a:xfrm>
            <a:off x="4750365" y="857667"/>
            <a:ext cx="2591106" cy="824671"/>
          </a:xfrm>
          <a:prstGeom prst="wedgeRoundRectCallout">
            <a:avLst>
              <a:gd name="adj1" fmla="val 21437"/>
              <a:gd name="adj2" fmla="val 158605"/>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4" name="CuadroTexto 13">
            <a:extLst>
              <a:ext uri="{FF2B5EF4-FFF2-40B4-BE49-F238E27FC236}">
                <a16:creationId xmlns:a16="http://schemas.microsoft.com/office/drawing/2014/main" id="{D3426766-AEC7-4443-9D5D-D36BB1E7CBB2}"/>
              </a:ext>
            </a:extLst>
          </p:cNvPr>
          <p:cNvSpPr txBox="1"/>
          <p:nvPr/>
        </p:nvSpPr>
        <p:spPr>
          <a:xfrm>
            <a:off x="4904419" y="994433"/>
            <a:ext cx="2201883" cy="461665"/>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Perdón, ¿Qué?</a:t>
            </a:r>
          </a:p>
        </p:txBody>
      </p:sp>
      <p:pic>
        <p:nvPicPr>
          <p:cNvPr id="15" name="Imagen 14">
            <a:extLst>
              <a:ext uri="{FF2B5EF4-FFF2-40B4-BE49-F238E27FC236}">
                <a16:creationId xmlns:a16="http://schemas.microsoft.com/office/drawing/2014/main" id="{2BA0920C-6AB8-CC42-888B-11AF4F3C8F8E}"/>
              </a:ext>
            </a:extLst>
          </p:cNvPr>
          <p:cNvPicPr>
            <a:picLocks noChangeAspect="1"/>
          </p:cNvPicPr>
          <p:nvPr/>
        </p:nvPicPr>
        <p:blipFill>
          <a:blip r:embed="rId3"/>
          <a:stretch>
            <a:fillRect/>
          </a:stretch>
        </p:blipFill>
        <p:spPr>
          <a:xfrm>
            <a:off x="6091836" y="2827942"/>
            <a:ext cx="939800" cy="673100"/>
          </a:xfrm>
          <a:prstGeom prst="rect">
            <a:avLst/>
          </a:prstGeom>
        </p:spPr>
      </p:pic>
      <p:pic>
        <p:nvPicPr>
          <p:cNvPr id="16" name="Imagen 15">
            <a:extLst>
              <a:ext uri="{FF2B5EF4-FFF2-40B4-BE49-F238E27FC236}">
                <a16:creationId xmlns:a16="http://schemas.microsoft.com/office/drawing/2014/main" id="{51132064-BFF8-6940-87B7-36D40DAF3A69}"/>
              </a:ext>
            </a:extLst>
          </p:cNvPr>
          <p:cNvPicPr>
            <a:picLocks noChangeAspect="1"/>
          </p:cNvPicPr>
          <p:nvPr/>
        </p:nvPicPr>
        <p:blipFill>
          <a:blip r:embed="rId4"/>
          <a:stretch>
            <a:fillRect/>
          </a:stretch>
        </p:blipFill>
        <p:spPr>
          <a:xfrm>
            <a:off x="2893111" y="1593614"/>
            <a:ext cx="504145" cy="549976"/>
          </a:xfrm>
          <a:prstGeom prst="rect">
            <a:avLst/>
          </a:prstGeom>
        </p:spPr>
      </p:pic>
      <p:sp>
        <p:nvSpPr>
          <p:cNvPr id="17" name="Llamada rectangular redondeada 16">
            <a:extLst>
              <a:ext uri="{FF2B5EF4-FFF2-40B4-BE49-F238E27FC236}">
                <a16:creationId xmlns:a16="http://schemas.microsoft.com/office/drawing/2014/main" id="{CF480E30-DE62-5743-BE7B-B7EC1AB05CDD}"/>
              </a:ext>
            </a:extLst>
          </p:cNvPr>
          <p:cNvSpPr/>
          <p:nvPr/>
        </p:nvSpPr>
        <p:spPr>
          <a:xfrm>
            <a:off x="362739" y="3752669"/>
            <a:ext cx="6603749" cy="1037256"/>
          </a:xfrm>
          <a:prstGeom prst="wedgeRoundRectCallout">
            <a:avLst>
              <a:gd name="adj1" fmla="val -21228"/>
              <a:gd name="adj2" fmla="val -98134"/>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8" name="CuadroTexto 17">
            <a:extLst>
              <a:ext uri="{FF2B5EF4-FFF2-40B4-BE49-F238E27FC236}">
                <a16:creationId xmlns:a16="http://schemas.microsoft.com/office/drawing/2014/main" id="{909C2155-9C10-E44B-97B8-FA175DDAA7D4}"/>
              </a:ext>
            </a:extLst>
          </p:cNvPr>
          <p:cNvSpPr txBox="1"/>
          <p:nvPr/>
        </p:nvSpPr>
        <p:spPr>
          <a:xfrm>
            <a:off x="634328" y="3881648"/>
            <a:ext cx="6200425" cy="1061829"/>
          </a:xfrm>
          <a:prstGeom prst="rect">
            <a:avLst/>
          </a:prstGeom>
          <a:noFill/>
        </p:spPr>
        <p:txBody>
          <a:bodyPr wrap="square" rtlCol="0">
            <a:spAutoFit/>
          </a:bodyPr>
          <a:lstStyle/>
          <a:p>
            <a:r>
              <a:rPr lang="es-ES_tradnl" altLang="es-CO" sz="1500" b="1" i="1" dirty="0">
                <a:solidFill>
                  <a:srgbClr val="7030A0"/>
                </a:solidFill>
                <a:latin typeface="Trebuchet MS" panose="020B0603020202020204" pitchFamily="34" charset="0"/>
              </a:rPr>
              <a:t>Plan de Negocio.  Es una explicación de cómo tratarán de hacer exitoso su negocio en los próximos dos o tres años.  Incluidos todos sus objetivos, costos, flujos de caja y la investigación de mercado.</a:t>
            </a:r>
          </a:p>
          <a:p>
            <a:endParaRPr lang="es-CO" dirty="0"/>
          </a:p>
        </p:txBody>
      </p:sp>
    </p:spTree>
    <p:extLst>
      <p:ext uri="{BB962C8B-B14F-4D97-AF65-F5344CB8AC3E}">
        <p14:creationId xmlns:p14="http://schemas.microsoft.com/office/powerpoint/2010/main" val="125505176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0" name="CuadroTexto 1"/>
          <p:cNvSpPr txBox="1"/>
          <p:nvPr/>
        </p:nvSpPr>
        <p:spPr>
          <a:xfrm>
            <a:off x="555163" y="262357"/>
            <a:ext cx="5861135"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defRPr b="1">
                <a:solidFill>
                  <a:srgbClr val="E85A2D"/>
                </a:solidFill>
                <a:latin typeface="+mn-lt"/>
                <a:ea typeface="+mn-ea"/>
                <a:cs typeface="+mn-cs"/>
                <a:sym typeface="Helvetica"/>
              </a:defRPr>
            </a:lvl1pPr>
          </a:lstStyle>
          <a:p>
            <a:r>
              <a:rPr lang="es-MX" altLang="es-CO" dirty="0">
                <a:solidFill>
                  <a:srgbClr val="E95A2C"/>
                </a:solidFill>
                <a:latin typeface="Calibri" panose="020F0502020204030204" pitchFamily="34" charset="0"/>
                <a:cs typeface="Calibri" panose="020F0502020204030204" pitchFamily="34" charset="0"/>
              </a:rPr>
              <a:t>Veamos que hacen algunos para darle vida a una idea:</a:t>
            </a:r>
            <a:endParaRPr lang="es-CO" dirty="0">
              <a:solidFill>
                <a:srgbClr val="E95A2C"/>
              </a:solidFill>
              <a:latin typeface="Calibri" panose="020F0502020204030204" pitchFamily="34" charset="0"/>
              <a:cs typeface="Calibri" panose="020F0502020204030204" pitchFamily="34" charset="0"/>
            </a:endParaRPr>
          </a:p>
        </p:txBody>
      </p:sp>
      <p:sp>
        <p:nvSpPr>
          <p:cNvPr id="4" name="CuadroTexto 3">
            <a:extLst>
              <a:ext uri="{FF2B5EF4-FFF2-40B4-BE49-F238E27FC236}">
                <a16:creationId xmlns:a16="http://schemas.microsoft.com/office/drawing/2014/main" id="{F6A3F6F2-6BB7-6C41-B8FE-604E3B1C920A}"/>
              </a:ext>
            </a:extLst>
          </p:cNvPr>
          <p:cNvSpPr txBox="1"/>
          <p:nvPr/>
        </p:nvSpPr>
        <p:spPr>
          <a:xfrm>
            <a:off x="493170" y="1027181"/>
            <a:ext cx="6302837" cy="1708160"/>
          </a:xfrm>
          <a:prstGeom prst="rect">
            <a:avLst/>
          </a:prstGeom>
          <a:noFill/>
        </p:spPr>
        <p:txBody>
          <a:bodyPr wrap="square" rtlCol="0">
            <a:spAutoFit/>
          </a:bodyPr>
          <a:lstStyle/>
          <a:p>
            <a:r>
              <a:rPr lang="es-MX" altLang="es-CO" sz="1500" dirty="0">
                <a:solidFill>
                  <a:schemeClr val="bg1">
                    <a:lumMod val="50000"/>
                  </a:schemeClr>
                </a:solidFill>
                <a:latin typeface="Calibri" panose="020F0502020204030204" pitchFamily="34" charset="0"/>
                <a:cs typeface="Calibri" panose="020F0502020204030204" pitchFamily="34" charset="0"/>
              </a:rPr>
              <a:t>El ingeniero civil primero debe elaborar los planos, el cirujano evalúa su diagnóstico con base en exámenes, el viajero programa su ruta, el técnico del equipo de fútbol diseña una estrategia de juego, el estudiante prepara su examen, el cocinero prepara los ingredientes y el deportista diseña un plan de entrenamiento. Al parecer todos PLANIFICAN ALGO. Todos quieren saber anticipadamente acerca de los compromisos y la responsabilidad que van a adquirir. También quieren saber acerca de los resultados que pueden obtener. </a:t>
            </a:r>
            <a:endParaRPr lang="es-CO" sz="1500" dirty="0">
              <a:solidFill>
                <a:schemeClr val="bg1">
                  <a:lumMod val="50000"/>
                </a:schemeClr>
              </a:solidFill>
              <a:latin typeface="Calibri" panose="020F0502020204030204" pitchFamily="34" charset="0"/>
              <a:cs typeface="Calibri" panose="020F0502020204030204" pitchFamily="34" charset="0"/>
            </a:endParaRPr>
          </a:p>
        </p:txBody>
      </p:sp>
      <p:pic>
        <p:nvPicPr>
          <p:cNvPr id="5" name="Imagen 4">
            <a:extLst>
              <a:ext uri="{FF2B5EF4-FFF2-40B4-BE49-F238E27FC236}">
                <a16:creationId xmlns:a16="http://schemas.microsoft.com/office/drawing/2014/main" id="{925603EA-207A-C649-945E-F3D13A432304}"/>
              </a:ext>
            </a:extLst>
          </p:cNvPr>
          <p:cNvPicPr>
            <a:picLocks noChangeAspect="1"/>
          </p:cNvPicPr>
          <p:nvPr/>
        </p:nvPicPr>
        <p:blipFill>
          <a:blip r:embed="rId2"/>
          <a:stretch>
            <a:fillRect/>
          </a:stretch>
        </p:blipFill>
        <p:spPr>
          <a:xfrm>
            <a:off x="7157397" y="1252611"/>
            <a:ext cx="1346200" cy="1257300"/>
          </a:xfrm>
          <a:prstGeom prst="rect">
            <a:avLst/>
          </a:prstGeom>
        </p:spPr>
      </p:pic>
      <p:sp>
        <p:nvSpPr>
          <p:cNvPr id="8" name="CuadroTexto 7">
            <a:extLst>
              <a:ext uri="{FF2B5EF4-FFF2-40B4-BE49-F238E27FC236}">
                <a16:creationId xmlns:a16="http://schemas.microsoft.com/office/drawing/2014/main" id="{3647EA8C-D3BD-164F-9272-EA23F48180E5}"/>
              </a:ext>
            </a:extLst>
          </p:cNvPr>
          <p:cNvSpPr txBox="1"/>
          <p:nvPr/>
        </p:nvSpPr>
        <p:spPr>
          <a:xfrm>
            <a:off x="493170" y="3130833"/>
            <a:ext cx="6915020" cy="584775"/>
          </a:xfrm>
          <a:prstGeom prst="rect">
            <a:avLst/>
          </a:prstGeom>
          <a:noFill/>
        </p:spPr>
        <p:txBody>
          <a:bodyPr wrap="square" rtlCol="0">
            <a:spAutoFit/>
          </a:bodyPr>
          <a:lstStyle/>
          <a:p>
            <a:r>
              <a:rPr lang="es-MX" altLang="es-CO" sz="1600" b="1" dirty="0">
                <a:solidFill>
                  <a:srgbClr val="E95A2C"/>
                </a:solidFill>
                <a:latin typeface="Arial" panose="020B0604020202020204" pitchFamily="34" charset="0"/>
              </a:rPr>
              <a:t>¿ Qué planifica el emprendedor ? ... pues su NEGOCIO o lo que es lo mismo, </a:t>
            </a:r>
            <a:r>
              <a:rPr lang="es-MX" altLang="es-CO" sz="1600" dirty="0">
                <a:solidFill>
                  <a:srgbClr val="E95A2C"/>
                </a:solidFill>
                <a:latin typeface="Arial" panose="020B0604020202020204" pitchFamily="34" charset="0"/>
              </a:rPr>
              <a:t>los compromisos y resultados previstos para su </a:t>
            </a:r>
            <a:r>
              <a:rPr lang="es-MX" altLang="es-CO" sz="1600" b="1" dirty="0">
                <a:solidFill>
                  <a:srgbClr val="E95A2C"/>
                </a:solidFill>
                <a:latin typeface="Arial" panose="020B0604020202020204" pitchFamily="34" charset="0"/>
              </a:rPr>
              <a:t>empresa. </a:t>
            </a:r>
            <a:endParaRPr lang="es-CO" sz="1600" dirty="0">
              <a:solidFill>
                <a:srgbClr val="E95A2C"/>
              </a:solidFill>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79AE7D3B-4DB1-9E4D-B244-4869C8D4ACC5}"/>
              </a:ext>
            </a:extLst>
          </p:cNvPr>
          <p:cNvSpPr/>
          <p:nvPr/>
        </p:nvSpPr>
        <p:spPr>
          <a:xfrm>
            <a:off x="4249176" y="1094164"/>
            <a:ext cx="4123262" cy="1575418"/>
          </a:xfrm>
          <a:prstGeom prst="wedgeRoundRectCallout">
            <a:avLst>
              <a:gd name="adj1" fmla="val -22585"/>
              <a:gd name="adj2" fmla="val 114382"/>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BE898F2B-1BF6-984D-87D8-D690D520D770}"/>
              </a:ext>
            </a:extLst>
          </p:cNvPr>
          <p:cNvSpPr txBox="1"/>
          <p:nvPr/>
        </p:nvSpPr>
        <p:spPr>
          <a:xfrm>
            <a:off x="4379165" y="1140658"/>
            <a:ext cx="4016520" cy="1477328"/>
          </a:xfrm>
          <a:prstGeom prst="rect">
            <a:avLst/>
          </a:prstGeom>
          <a:noFill/>
        </p:spPr>
        <p:txBody>
          <a:bodyPr wrap="square" rtlCol="0">
            <a:spAutoFit/>
          </a:bodyPr>
          <a:lstStyle/>
          <a:p>
            <a:pPr>
              <a:spcBef>
                <a:spcPct val="50000"/>
              </a:spcBef>
              <a:buFontTx/>
              <a:buNone/>
            </a:pPr>
            <a:r>
              <a:rPr lang="es-ES_tradnl" altLang="es-CO" sz="1500" i="1" dirty="0">
                <a:solidFill>
                  <a:srgbClr val="00297A"/>
                </a:solidFill>
                <a:latin typeface="Trebuchet MS" panose="020B0603020202020204" pitchFamily="34" charset="0"/>
              </a:rPr>
              <a:t>Pero yo sí y por lo tanto ustedes también.  Sin un plan de negocios no pueden hablar realmente sobre negocios con nadie y especialmente conmigo. Cuando lo tengan listo regresen.  Entonces podremos hablar sobre el inicio de su negocio.</a:t>
            </a:r>
          </a:p>
        </p:txBody>
      </p:sp>
      <p:pic>
        <p:nvPicPr>
          <p:cNvPr id="4" name="Imagen 3">
            <a:extLst>
              <a:ext uri="{FF2B5EF4-FFF2-40B4-BE49-F238E27FC236}">
                <a16:creationId xmlns:a16="http://schemas.microsoft.com/office/drawing/2014/main" id="{03B52136-2BB5-8346-B2C9-5CED867148C2}"/>
              </a:ext>
            </a:extLst>
          </p:cNvPr>
          <p:cNvPicPr>
            <a:picLocks noChangeAspect="1"/>
          </p:cNvPicPr>
          <p:nvPr/>
        </p:nvPicPr>
        <p:blipFill>
          <a:blip r:embed="rId2"/>
          <a:stretch>
            <a:fillRect/>
          </a:stretch>
        </p:blipFill>
        <p:spPr>
          <a:xfrm>
            <a:off x="6246130" y="2853409"/>
            <a:ext cx="1037256" cy="1037256"/>
          </a:xfrm>
          <a:prstGeom prst="rect">
            <a:avLst/>
          </a:prstGeom>
        </p:spPr>
      </p:pic>
      <p:sp>
        <p:nvSpPr>
          <p:cNvPr id="5" name="Llamada rectangular redondeada 4">
            <a:extLst>
              <a:ext uri="{FF2B5EF4-FFF2-40B4-BE49-F238E27FC236}">
                <a16:creationId xmlns:a16="http://schemas.microsoft.com/office/drawing/2014/main" id="{F6028464-410F-9646-86DA-8FD0F8328DBD}"/>
              </a:ext>
            </a:extLst>
          </p:cNvPr>
          <p:cNvSpPr/>
          <p:nvPr/>
        </p:nvSpPr>
        <p:spPr>
          <a:xfrm>
            <a:off x="580476" y="645551"/>
            <a:ext cx="3142793" cy="947005"/>
          </a:xfrm>
          <a:prstGeom prst="wedgeRoundRectCallout">
            <a:avLst>
              <a:gd name="adj1" fmla="val 21930"/>
              <a:gd name="adj2" fmla="val 128329"/>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59A9070C-46DE-C74C-AD44-8A9F08673979}"/>
              </a:ext>
            </a:extLst>
          </p:cNvPr>
          <p:cNvSpPr txBox="1"/>
          <p:nvPr/>
        </p:nvSpPr>
        <p:spPr>
          <a:xfrm>
            <a:off x="827652" y="703556"/>
            <a:ext cx="3239940" cy="830997"/>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El …</a:t>
            </a:r>
            <a:r>
              <a:rPr lang="es-ES_tradnl" altLang="es-CO" sz="2400" b="1" i="1" dirty="0" err="1">
                <a:solidFill>
                  <a:srgbClr val="002060"/>
                </a:solidFill>
                <a:latin typeface="Calibri" panose="020F0502020204030204" pitchFamily="34" charset="0"/>
                <a:cs typeface="Calibri" panose="020F0502020204030204" pitchFamily="34" charset="0"/>
              </a:rPr>
              <a:t>Hmmm</a:t>
            </a:r>
            <a:r>
              <a:rPr lang="es-ES_tradnl" altLang="es-CO" sz="2400" b="1" i="1" dirty="0">
                <a:solidFill>
                  <a:srgbClr val="002060"/>
                </a:solidFill>
                <a:latin typeface="Calibri" panose="020F0502020204030204" pitchFamily="34" charset="0"/>
                <a:cs typeface="Calibri" panose="020F0502020204030204" pitchFamily="34" charset="0"/>
              </a:rPr>
              <a:t>… no lo necesitamos</a:t>
            </a:r>
          </a:p>
        </p:txBody>
      </p:sp>
      <p:sp>
        <p:nvSpPr>
          <p:cNvPr id="7" name="Llamada rectangular redondeada 6">
            <a:extLst>
              <a:ext uri="{FF2B5EF4-FFF2-40B4-BE49-F238E27FC236}">
                <a16:creationId xmlns:a16="http://schemas.microsoft.com/office/drawing/2014/main" id="{BE363E1E-53D6-5D4A-9486-4BBD4C2F341B}"/>
              </a:ext>
            </a:extLst>
          </p:cNvPr>
          <p:cNvSpPr/>
          <p:nvPr/>
        </p:nvSpPr>
        <p:spPr>
          <a:xfrm>
            <a:off x="1973758" y="3803614"/>
            <a:ext cx="2711077" cy="680369"/>
          </a:xfrm>
          <a:prstGeom prst="wedgeRoundRectCallout">
            <a:avLst>
              <a:gd name="adj1" fmla="val -21270"/>
              <a:gd name="adj2" fmla="val -114231"/>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CuadroTexto 7">
            <a:extLst>
              <a:ext uri="{FF2B5EF4-FFF2-40B4-BE49-F238E27FC236}">
                <a16:creationId xmlns:a16="http://schemas.microsoft.com/office/drawing/2014/main" id="{C0C9A505-CCC3-8D43-94D7-E3E9AB86C409}"/>
              </a:ext>
            </a:extLst>
          </p:cNvPr>
          <p:cNvSpPr txBox="1"/>
          <p:nvPr/>
        </p:nvSpPr>
        <p:spPr>
          <a:xfrm>
            <a:off x="2271837" y="3890665"/>
            <a:ext cx="2103094" cy="461665"/>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Bueno, gracias</a:t>
            </a:r>
          </a:p>
        </p:txBody>
      </p:sp>
      <p:pic>
        <p:nvPicPr>
          <p:cNvPr id="9" name="Imagen 8">
            <a:extLst>
              <a:ext uri="{FF2B5EF4-FFF2-40B4-BE49-F238E27FC236}">
                <a16:creationId xmlns:a16="http://schemas.microsoft.com/office/drawing/2014/main" id="{8EE720C1-BDAA-7F49-9D61-E9176D608C40}"/>
              </a:ext>
            </a:extLst>
          </p:cNvPr>
          <p:cNvPicPr>
            <a:picLocks noChangeAspect="1"/>
          </p:cNvPicPr>
          <p:nvPr/>
        </p:nvPicPr>
        <p:blipFill>
          <a:blip r:embed="rId3"/>
          <a:stretch>
            <a:fillRect/>
          </a:stretch>
        </p:blipFill>
        <p:spPr>
          <a:xfrm>
            <a:off x="2361282" y="2490006"/>
            <a:ext cx="939800" cy="673100"/>
          </a:xfrm>
          <a:prstGeom prst="rect">
            <a:avLst/>
          </a:prstGeom>
        </p:spPr>
      </p:pic>
    </p:spTree>
    <p:extLst>
      <p:ext uri="{BB962C8B-B14F-4D97-AF65-F5344CB8AC3E}">
        <p14:creationId xmlns:p14="http://schemas.microsoft.com/office/powerpoint/2010/main" val="1816192760"/>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44E44F8F-D271-624D-825F-B442AD1BD240}"/>
              </a:ext>
            </a:extLst>
          </p:cNvPr>
          <p:cNvSpPr txBox="1"/>
          <p:nvPr/>
        </p:nvSpPr>
        <p:spPr>
          <a:xfrm>
            <a:off x="2828640" y="815473"/>
            <a:ext cx="3073277" cy="523220"/>
          </a:xfrm>
          <a:prstGeom prst="rect">
            <a:avLst/>
          </a:prstGeom>
          <a:noFill/>
        </p:spPr>
        <p:txBody>
          <a:bodyPr wrap="none" rtlCol="0">
            <a:spAutoFit/>
          </a:bodyPr>
          <a:lstStyle/>
          <a:p>
            <a:pPr algn="ctr"/>
            <a:r>
              <a:rPr lang="es-ES_tradnl" altLang="es-CO" sz="2800" b="1" dirty="0">
                <a:solidFill>
                  <a:srgbClr val="E95A2C"/>
                </a:solidFill>
                <a:latin typeface="Calibri" panose="020F0502020204030204" pitchFamily="34" charset="0"/>
                <a:cs typeface="Calibri" panose="020F0502020204030204" pitchFamily="34" charset="0"/>
              </a:rPr>
              <a:t>¿ Que paso seguir ?</a:t>
            </a:r>
            <a:endParaRPr lang="es-CO" sz="2800" b="1" dirty="0">
              <a:solidFill>
                <a:srgbClr val="E95A2C"/>
              </a:solidFill>
              <a:latin typeface="Calibri" panose="020F0502020204030204" pitchFamily="34" charset="0"/>
              <a:cs typeface="Calibri" panose="020F0502020204030204" pitchFamily="34" charset="0"/>
            </a:endParaRPr>
          </a:p>
        </p:txBody>
      </p:sp>
      <p:sp>
        <p:nvSpPr>
          <p:cNvPr id="3" name="CuadroTexto 2">
            <a:extLst>
              <a:ext uri="{FF2B5EF4-FFF2-40B4-BE49-F238E27FC236}">
                <a16:creationId xmlns:a16="http://schemas.microsoft.com/office/drawing/2014/main" id="{159306A5-A70A-3F49-8267-E904995F2C82}"/>
              </a:ext>
            </a:extLst>
          </p:cNvPr>
          <p:cNvSpPr txBox="1"/>
          <p:nvPr/>
        </p:nvSpPr>
        <p:spPr>
          <a:xfrm>
            <a:off x="843867" y="1812858"/>
            <a:ext cx="7042825" cy="2134046"/>
          </a:xfrm>
          <a:prstGeom prst="rect">
            <a:avLst/>
          </a:prstGeom>
          <a:noFill/>
        </p:spPr>
        <p:txBody>
          <a:bodyPr wrap="square" rtlCol="0">
            <a:spAutoFit/>
          </a:bodyPr>
          <a:lstStyle/>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Haga el plan de mercado primero</a:t>
            </a:r>
          </a:p>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Luego haga el plan operativo</a:t>
            </a:r>
          </a:p>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Por último haga el plan financiero </a:t>
            </a:r>
          </a:p>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Sea flexible, ajuste el plan continuamente</a:t>
            </a:r>
          </a:p>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Haga la estrategia de negocio</a:t>
            </a:r>
          </a:p>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Mantenga al día sus supuestos y pruebe su factibilidad</a:t>
            </a:r>
          </a:p>
        </p:txBody>
      </p:sp>
      <p:pic>
        <p:nvPicPr>
          <p:cNvPr id="4" name="Imagen 3">
            <a:extLst>
              <a:ext uri="{FF2B5EF4-FFF2-40B4-BE49-F238E27FC236}">
                <a16:creationId xmlns:a16="http://schemas.microsoft.com/office/drawing/2014/main" id="{0695C87E-8038-E140-87AF-F34E38E2CA5B}"/>
              </a:ext>
            </a:extLst>
          </p:cNvPr>
          <p:cNvPicPr>
            <a:picLocks noChangeAspect="1"/>
          </p:cNvPicPr>
          <p:nvPr/>
        </p:nvPicPr>
        <p:blipFill>
          <a:blip r:embed="rId2"/>
          <a:stretch>
            <a:fillRect/>
          </a:stretch>
        </p:blipFill>
        <p:spPr>
          <a:xfrm>
            <a:off x="6464519" y="2124470"/>
            <a:ext cx="1197447" cy="1306306"/>
          </a:xfrm>
          <a:prstGeom prst="rect">
            <a:avLst/>
          </a:prstGeom>
        </p:spPr>
      </p:pic>
    </p:spTree>
    <p:extLst>
      <p:ext uri="{BB962C8B-B14F-4D97-AF65-F5344CB8AC3E}">
        <p14:creationId xmlns:p14="http://schemas.microsoft.com/office/powerpoint/2010/main" val="147644648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07933A1-5FD4-5E41-AB2C-30D790F7F448}"/>
              </a:ext>
            </a:extLst>
          </p:cNvPr>
          <p:cNvSpPr txBox="1"/>
          <p:nvPr/>
        </p:nvSpPr>
        <p:spPr>
          <a:xfrm>
            <a:off x="2177629" y="658824"/>
            <a:ext cx="4437433" cy="954107"/>
          </a:xfrm>
          <a:prstGeom prst="rect">
            <a:avLst/>
          </a:prstGeom>
          <a:noFill/>
        </p:spPr>
        <p:txBody>
          <a:bodyPr wrap="none" rtlCol="0">
            <a:spAutoFit/>
          </a:bodyPr>
          <a:lstStyle/>
          <a:p>
            <a:pPr algn="ctr"/>
            <a:r>
              <a:rPr lang="es-ES_tradnl" altLang="es-CO" sz="2800" b="1" dirty="0">
                <a:solidFill>
                  <a:srgbClr val="E95A2C"/>
                </a:solidFill>
                <a:latin typeface="Arial" panose="020B0604020202020204" pitchFamily="34" charset="0"/>
              </a:rPr>
              <a:t>¿ Para que sirve un plan </a:t>
            </a:r>
          </a:p>
          <a:p>
            <a:pPr algn="ctr"/>
            <a:r>
              <a:rPr lang="es-ES_tradnl" altLang="es-CO" sz="2800" b="1" dirty="0">
                <a:solidFill>
                  <a:srgbClr val="E95A2C"/>
                </a:solidFill>
                <a:latin typeface="Arial" panose="020B0604020202020204" pitchFamily="34" charset="0"/>
              </a:rPr>
              <a:t>De negocios ?</a:t>
            </a:r>
            <a:endParaRPr lang="es-CO" sz="2800" b="1" dirty="0">
              <a:solidFill>
                <a:srgbClr val="E95A2C"/>
              </a:solidFill>
            </a:endParaRPr>
          </a:p>
        </p:txBody>
      </p:sp>
      <p:pic>
        <p:nvPicPr>
          <p:cNvPr id="3" name="Imagen 2">
            <a:extLst>
              <a:ext uri="{FF2B5EF4-FFF2-40B4-BE49-F238E27FC236}">
                <a16:creationId xmlns:a16="http://schemas.microsoft.com/office/drawing/2014/main" id="{4A567FA3-B2D9-6547-8EE7-3800904896BD}"/>
              </a:ext>
            </a:extLst>
          </p:cNvPr>
          <p:cNvPicPr>
            <a:picLocks noChangeAspect="1"/>
          </p:cNvPicPr>
          <p:nvPr/>
        </p:nvPicPr>
        <p:blipFill>
          <a:blip r:embed="rId2"/>
          <a:stretch>
            <a:fillRect/>
          </a:stretch>
        </p:blipFill>
        <p:spPr>
          <a:xfrm>
            <a:off x="3760369" y="2063750"/>
            <a:ext cx="1016000" cy="1016000"/>
          </a:xfrm>
          <a:prstGeom prst="rect">
            <a:avLst/>
          </a:prstGeom>
        </p:spPr>
      </p:pic>
      <p:pic>
        <p:nvPicPr>
          <p:cNvPr id="4" name="Imagen 3">
            <a:extLst>
              <a:ext uri="{FF2B5EF4-FFF2-40B4-BE49-F238E27FC236}">
                <a16:creationId xmlns:a16="http://schemas.microsoft.com/office/drawing/2014/main" id="{D4717A3A-46D2-5745-B560-871DB266F648}"/>
              </a:ext>
            </a:extLst>
          </p:cNvPr>
          <p:cNvPicPr>
            <a:picLocks noChangeAspect="1"/>
          </p:cNvPicPr>
          <p:nvPr/>
        </p:nvPicPr>
        <p:blipFill>
          <a:blip r:embed="rId3"/>
          <a:stretch>
            <a:fillRect/>
          </a:stretch>
        </p:blipFill>
        <p:spPr>
          <a:xfrm>
            <a:off x="2494448" y="3288180"/>
            <a:ext cx="542352" cy="542352"/>
          </a:xfrm>
          <a:prstGeom prst="rect">
            <a:avLst/>
          </a:prstGeom>
        </p:spPr>
      </p:pic>
      <p:pic>
        <p:nvPicPr>
          <p:cNvPr id="5" name="Imagen 4">
            <a:extLst>
              <a:ext uri="{FF2B5EF4-FFF2-40B4-BE49-F238E27FC236}">
                <a16:creationId xmlns:a16="http://schemas.microsoft.com/office/drawing/2014/main" id="{75C35ADA-BDBB-CA42-B15F-FE62FBED13B5}"/>
              </a:ext>
            </a:extLst>
          </p:cNvPr>
          <p:cNvPicPr>
            <a:picLocks noChangeAspect="1"/>
          </p:cNvPicPr>
          <p:nvPr/>
        </p:nvPicPr>
        <p:blipFill>
          <a:blip r:embed="rId4"/>
          <a:stretch>
            <a:fillRect/>
          </a:stretch>
        </p:blipFill>
        <p:spPr>
          <a:xfrm>
            <a:off x="4122319" y="3513417"/>
            <a:ext cx="292100" cy="488950"/>
          </a:xfrm>
          <a:prstGeom prst="rect">
            <a:avLst/>
          </a:prstGeom>
        </p:spPr>
      </p:pic>
      <p:pic>
        <p:nvPicPr>
          <p:cNvPr id="6" name="Imagen 5">
            <a:extLst>
              <a:ext uri="{FF2B5EF4-FFF2-40B4-BE49-F238E27FC236}">
                <a16:creationId xmlns:a16="http://schemas.microsoft.com/office/drawing/2014/main" id="{01F27212-BB81-E346-8575-753F86D74F84}"/>
              </a:ext>
            </a:extLst>
          </p:cNvPr>
          <p:cNvPicPr>
            <a:picLocks noChangeAspect="1"/>
          </p:cNvPicPr>
          <p:nvPr/>
        </p:nvPicPr>
        <p:blipFill>
          <a:blip r:embed="rId5"/>
          <a:stretch>
            <a:fillRect/>
          </a:stretch>
        </p:blipFill>
        <p:spPr>
          <a:xfrm>
            <a:off x="5670259" y="3317238"/>
            <a:ext cx="533879" cy="542353"/>
          </a:xfrm>
          <a:prstGeom prst="rect">
            <a:avLst/>
          </a:prstGeom>
        </p:spPr>
      </p:pic>
    </p:spTree>
    <p:extLst>
      <p:ext uri="{BB962C8B-B14F-4D97-AF65-F5344CB8AC3E}">
        <p14:creationId xmlns:p14="http://schemas.microsoft.com/office/powerpoint/2010/main" val="2419121707"/>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1DB27E40-D533-6744-BBD1-71D3C587A653}"/>
              </a:ext>
            </a:extLst>
          </p:cNvPr>
          <p:cNvSpPr txBox="1"/>
          <p:nvPr/>
        </p:nvSpPr>
        <p:spPr>
          <a:xfrm>
            <a:off x="2657854" y="489972"/>
            <a:ext cx="3828291" cy="954107"/>
          </a:xfrm>
          <a:prstGeom prst="rect">
            <a:avLst/>
          </a:prstGeom>
          <a:noFill/>
        </p:spPr>
        <p:txBody>
          <a:bodyPr wrap="none" rtlCol="0">
            <a:spAutoFit/>
          </a:bodyPr>
          <a:lstStyle/>
          <a:p>
            <a:pPr algn="ctr"/>
            <a:r>
              <a:rPr lang="es-ES_tradnl" altLang="es-CO" sz="2800" b="1" dirty="0">
                <a:solidFill>
                  <a:srgbClr val="E95A2C"/>
                </a:solidFill>
                <a:latin typeface="Calibri" panose="020F0502020204030204" pitchFamily="34" charset="0"/>
                <a:cs typeface="Calibri" panose="020F0502020204030204" pitchFamily="34" charset="0"/>
              </a:rPr>
              <a:t>¿ Para que sirve un plan </a:t>
            </a:r>
          </a:p>
          <a:p>
            <a:pPr algn="ctr"/>
            <a:r>
              <a:rPr lang="es-ES_tradnl" altLang="es-CO" sz="2800" b="1" dirty="0">
                <a:solidFill>
                  <a:srgbClr val="E95A2C"/>
                </a:solidFill>
                <a:latin typeface="Calibri" panose="020F0502020204030204" pitchFamily="34" charset="0"/>
                <a:cs typeface="Calibri" panose="020F0502020204030204" pitchFamily="34" charset="0"/>
              </a:rPr>
              <a:t>De negocios ?</a:t>
            </a:r>
            <a:endParaRPr lang="es-CO" sz="2800" b="1" dirty="0">
              <a:solidFill>
                <a:srgbClr val="E95A2C"/>
              </a:solidFill>
              <a:latin typeface="Calibri" panose="020F0502020204030204" pitchFamily="34" charset="0"/>
              <a:cs typeface="Calibri" panose="020F0502020204030204" pitchFamily="34" charset="0"/>
            </a:endParaRPr>
          </a:p>
        </p:txBody>
      </p:sp>
      <p:sp>
        <p:nvSpPr>
          <p:cNvPr id="3" name="CuadroTexto 2">
            <a:extLst>
              <a:ext uri="{FF2B5EF4-FFF2-40B4-BE49-F238E27FC236}">
                <a16:creationId xmlns:a16="http://schemas.microsoft.com/office/drawing/2014/main" id="{E2317E19-EBFA-3D48-BE48-5B5CC1FA20BA}"/>
              </a:ext>
            </a:extLst>
          </p:cNvPr>
          <p:cNvSpPr txBox="1"/>
          <p:nvPr/>
        </p:nvSpPr>
        <p:spPr>
          <a:xfrm>
            <a:off x="638494" y="1772740"/>
            <a:ext cx="8288529" cy="248029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Visualizar el negocio</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Ayuda a la toma de decisiones acertadas. </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Descubre riesgos ocultos y debilidades  permitiendo tomar a tiempo acciones correctivas.</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Ayuda a identificar nuevas oportunidades para el negocio</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Identifica y aclara los criterios y supuestos sobre los que se fundamentará la actividad empresarial.</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Permite el manejo del riesgo y la incertidumbre.</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Define las necesidades de inversión y capital. </a:t>
            </a:r>
          </a:p>
        </p:txBody>
      </p:sp>
    </p:spTree>
    <p:extLst>
      <p:ext uri="{BB962C8B-B14F-4D97-AF65-F5344CB8AC3E}">
        <p14:creationId xmlns:p14="http://schemas.microsoft.com/office/powerpoint/2010/main" val="1794006342"/>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1023821-5265-F845-B6A7-03D64E486A05}"/>
              </a:ext>
            </a:extLst>
          </p:cNvPr>
          <p:cNvSpPr txBox="1"/>
          <p:nvPr/>
        </p:nvSpPr>
        <p:spPr>
          <a:xfrm>
            <a:off x="661025" y="1898616"/>
            <a:ext cx="7994777" cy="274863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Es una forma de visualizar el futuro y sus posibilidades</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Permite conectar la empresa con su entorno, que es en general el conjunto de sus clientes, proveedores, inversionistas, gobierno, aliados y por supuesto, todos los competidores y clientes potenciales. </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 Atraer Inversionistas.</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 Se constituye en una carta de navegación para alcanzar el éxito.</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 Es el punto de referencia para medir el desempeño durante la implementación.</a:t>
            </a:r>
          </a:p>
          <a:p>
            <a:pPr>
              <a:lnSpc>
                <a:spcPct val="105000"/>
              </a:lnSpc>
            </a:pPr>
            <a:r>
              <a:rPr lang="es-MX" altLang="es-CO" sz="1500" b="1" dirty="0">
                <a:solidFill>
                  <a:schemeClr val="bg1">
                    <a:lumMod val="50000"/>
                  </a:schemeClr>
                </a:solidFill>
                <a:latin typeface="Calibri" panose="020F0502020204030204" pitchFamily="34" charset="0"/>
                <a:cs typeface="Calibri" panose="020F0502020204030204" pitchFamily="34" charset="0"/>
              </a:rPr>
              <a:t> </a:t>
            </a:r>
            <a:endParaRPr lang="es-MX" altLang="es-CO" sz="1500" dirty="0">
              <a:solidFill>
                <a:schemeClr val="bg1">
                  <a:lumMod val="50000"/>
                </a:schemeClr>
              </a:solidFill>
              <a:latin typeface="Calibri" panose="020F0502020204030204" pitchFamily="34" charset="0"/>
              <a:cs typeface="Calibri" panose="020F0502020204030204" pitchFamily="34" charset="0"/>
            </a:endParaRPr>
          </a:p>
        </p:txBody>
      </p:sp>
      <p:sp>
        <p:nvSpPr>
          <p:cNvPr id="3" name="CuadroTexto 2">
            <a:extLst>
              <a:ext uri="{FF2B5EF4-FFF2-40B4-BE49-F238E27FC236}">
                <a16:creationId xmlns:a16="http://schemas.microsoft.com/office/drawing/2014/main" id="{36823911-10F5-7B4F-9916-4610A8D2370B}"/>
              </a:ext>
            </a:extLst>
          </p:cNvPr>
          <p:cNvSpPr txBox="1"/>
          <p:nvPr/>
        </p:nvSpPr>
        <p:spPr>
          <a:xfrm>
            <a:off x="2657854" y="489972"/>
            <a:ext cx="3828291" cy="954107"/>
          </a:xfrm>
          <a:prstGeom prst="rect">
            <a:avLst/>
          </a:prstGeom>
          <a:noFill/>
        </p:spPr>
        <p:txBody>
          <a:bodyPr wrap="none" rtlCol="0">
            <a:spAutoFit/>
          </a:bodyPr>
          <a:lstStyle/>
          <a:p>
            <a:pPr algn="ctr"/>
            <a:r>
              <a:rPr lang="es-ES_tradnl" altLang="es-CO" sz="2800" b="1" dirty="0">
                <a:solidFill>
                  <a:srgbClr val="E95A2C"/>
                </a:solidFill>
                <a:latin typeface="Calibri" panose="020F0502020204030204" pitchFamily="34" charset="0"/>
                <a:cs typeface="Calibri" panose="020F0502020204030204" pitchFamily="34" charset="0"/>
              </a:rPr>
              <a:t>¿ Para que sirve un plan </a:t>
            </a:r>
          </a:p>
          <a:p>
            <a:pPr algn="ctr"/>
            <a:r>
              <a:rPr lang="es-ES_tradnl" altLang="es-CO" sz="2800" b="1" dirty="0">
                <a:solidFill>
                  <a:srgbClr val="E95A2C"/>
                </a:solidFill>
                <a:latin typeface="Calibri" panose="020F0502020204030204" pitchFamily="34" charset="0"/>
                <a:cs typeface="Calibri" panose="020F0502020204030204" pitchFamily="34" charset="0"/>
              </a:rPr>
              <a:t>De negocios ?</a:t>
            </a:r>
            <a:endParaRPr lang="es-CO" sz="2800" b="1" dirty="0">
              <a:solidFill>
                <a:srgbClr val="E95A2C"/>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8523028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3EA56AF2-CBAD-F84E-A90A-DAC55CB89E8E}"/>
              </a:ext>
            </a:extLst>
          </p:cNvPr>
          <p:cNvSpPr txBox="1"/>
          <p:nvPr/>
        </p:nvSpPr>
        <p:spPr>
          <a:xfrm>
            <a:off x="2151667" y="860322"/>
            <a:ext cx="4447051" cy="523220"/>
          </a:xfrm>
          <a:prstGeom prst="rect">
            <a:avLst/>
          </a:prstGeom>
          <a:noFill/>
        </p:spPr>
        <p:txBody>
          <a:bodyPr wrap="none" rtlCol="0">
            <a:spAutoFit/>
          </a:bodyPr>
          <a:lstStyle/>
          <a:p>
            <a:r>
              <a:rPr lang="es-ES_tradnl" altLang="es-CO" sz="2800" b="1" dirty="0">
                <a:solidFill>
                  <a:srgbClr val="E95A2C"/>
                </a:solidFill>
                <a:latin typeface="Calibri" panose="020F0502020204030204" pitchFamily="34" charset="0"/>
                <a:cs typeface="Calibri" panose="020F0502020204030204" pitchFamily="34" charset="0"/>
              </a:rPr>
              <a:t>¿Qué es un plan de negocio?</a:t>
            </a:r>
            <a:endParaRPr lang="es-CO" sz="2800" b="1" dirty="0">
              <a:solidFill>
                <a:srgbClr val="E95A2C"/>
              </a:solidFill>
            </a:endParaRPr>
          </a:p>
        </p:txBody>
      </p:sp>
      <p:pic>
        <p:nvPicPr>
          <p:cNvPr id="7" name="Imagen 6">
            <a:extLst>
              <a:ext uri="{FF2B5EF4-FFF2-40B4-BE49-F238E27FC236}">
                <a16:creationId xmlns:a16="http://schemas.microsoft.com/office/drawing/2014/main" id="{80DFD4D9-9638-714B-BDA5-4E44542B4124}"/>
              </a:ext>
            </a:extLst>
          </p:cNvPr>
          <p:cNvPicPr>
            <a:picLocks noChangeAspect="1"/>
          </p:cNvPicPr>
          <p:nvPr/>
        </p:nvPicPr>
        <p:blipFill>
          <a:blip r:embed="rId2"/>
          <a:stretch>
            <a:fillRect/>
          </a:stretch>
        </p:blipFill>
        <p:spPr>
          <a:xfrm>
            <a:off x="3867192" y="2154869"/>
            <a:ext cx="1016000" cy="1016000"/>
          </a:xfrm>
          <a:prstGeom prst="rect">
            <a:avLst/>
          </a:prstGeom>
        </p:spPr>
      </p:pic>
    </p:spTree>
    <p:extLst>
      <p:ext uri="{BB962C8B-B14F-4D97-AF65-F5344CB8AC3E}">
        <p14:creationId xmlns:p14="http://schemas.microsoft.com/office/powerpoint/2010/main" val="120949645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A6E9AE9-33EC-A547-AAD8-599A78E67C05}"/>
              </a:ext>
            </a:extLst>
          </p:cNvPr>
          <p:cNvSpPr txBox="1"/>
          <p:nvPr/>
        </p:nvSpPr>
        <p:spPr>
          <a:xfrm>
            <a:off x="773084" y="369843"/>
            <a:ext cx="3438762" cy="369332"/>
          </a:xfrm>
          <a:prstGeom prst="rect">
            <a:avLst/>
          </a:prstGeom>
          <a:noFill/>
        </p:spPr>
        <p:txBody>
          <a:bodyPr wrap="none" rtlCol="0">
            <a:spAutoFit/>
          </a:bodyPr>
          <a:lstStyle/>
          <a:p>
            <a:pPr algn="ctr"/>
            <a:r>
              <a:rPr lang="es-MX" altLang="es-CO" b="1" dirty="0">
                <a:solidFill>
                  <a:srgbClr val="E95A2C"/>
                </a:solidFill>
                <a:latin typeface="Calibri" panose="020F0502020204030204" pitchFamily="34" charset="0"/>
                <a:cs typeface="Calibri" panose="020F0502020204030204" pitchFamily="34" charset="0"/>
              </a:rPr>
              <a:t>¿Pero, qué es un plan de negocio?</a:t>
            </a:r>
            <a:endParaRPr lang="es-CO" b="1" dirty="0">
              <a:solidFill>
                <a:srgbClr val="E95A2C"/>
              </a:solidFill>
              <a:latin typeface="Calibri" panose="020F0502020204030204" pitchFamily="34" charset="0"/>
              <a:cs typeface="Calibri" panose="020F0502020204030204" pitchFamily="34" charset="0"/>
            </a:endParaRPr>
          </a:p>
        </p:txBody>
      </p:sp>
      <p:sp>
        <p:nvSpPr>
          <p:cNvPr id="5" name="CuadroTexto 4">
            <a:extLst>
              <a:ext uri="{FF2B5EF4-FFF2-40B4-BE49-F238E27FC236}">
                <a16:creationId xmlns:a16="http://schemas.microsoft.com/office/drawing/2014/main" id="{0E10E050-1771-1C4E-A2B9-F07B67288BFC}"/>
              </a:ext>
            </a:extLst>
          </p:cNvPr>
          <p:cNvSpPr txBox="1"/>
          <p:nvPr/>
        </p:nvSpPr>
        <p:spPr>
          <a:xfrm>
            <a:off x="737062" y="2230464"/>
            <a:ext cx="6949567" cy="1015663"/>
          </a:xfrm>
          <a:prstGeom prst="rect">
            <a:avLst/>
          </a:prstGeom>
          <a:noFill/>
        </p:spPr>
        <p:txBody>
          <a:bodyPr wrap="square" rtlCol="0">
            <a:spAutoFit/>
          </a:bodyPr>
          <a:lstStyle/>
          <a:p>
            <a:r>
              <a:rPr lang="es-MX" altLang="es-CO" sz="1500" dirty="0">
                <a:solidFill>
                  <a:schemeClr val="bg1">
                    <a:lumMod val="50000"/>
                  </a:schemeClr>
                </a:solidFill>
                <a:latin typeface="Calibri" panose="020F0502020204030204" pitchFamily="34" charset="0"/>
                <a:cs typeface="Calibri" panose="020F0502020204030204" pitchFamily="34" charset="0"/>
              </a:rPr>
              <a:t>El </a:t>
            </a:r>
            <a:r>
              <a:rPr lang="es-MX" altLang="es-CO" sz="1500" b="1" dirty="0">
                <a:solidFill>
                  <a:schemeClr val="bg1">
                    <a:lumMod val="50000"/>
                  </a:schemeClr>
                </a:solidFill>
                <a:latin typeface="Calibri" panose="020F0502020204030204" pitchFamily="34" charset="0"/>
                <a:cs typeface="Calibri" panose="020F0502020204030204" pitchFamily="34" charset="0"/>
              </a:rPr>
              <a:t>plan de negocio </a:t>
            </a:r>
            <a:r>
              <a:rPr lang="es-MX" altLang="es-CO" sz="1500" dirty="0">
                <a:solidFill>
                  <a:schemeClr val="bg1">
                    <a:lumMod val="50000"/>
                  </a:schemeClr>
                </a:solidFill>
                <a:latin typeface="Calibri" panose="020F0502020204030204" pitchFamily="34" charset="0"/>
                <a:cs typeface="Calibri" panose="020F0502020204030204" pitchFamily="34" charset="0"/>
              </a:rPr>
              <a:t>es un Bloque de información, expresada en un documento, que tiene que ser comprendido por propios y extraños y que evidencia un pensamiento estratégico de la empresa y sus negocios, con obligaciones y resultados cuantificables previstos para un período de tiempo determinado.</a:t>
            </a:r>
            <a:endParaRPr lang="es-CO" sz="1500" dirty="0">
              <a:solidFill>
                <a:schemeClr val="bg1">
                  <a:lumMod val="50000"/>
                </a:schemeClr>
              </a:solidFill>
              <a:latin typeface="Calibri" panose="020F0502020204030204" pitchFamily="34" charset="0"/>
              <a:cs typeface="Calibri" panose="020F0502020204030204" pitchFamily="34" charset="0"/>
            </a:endParaRPr>
          </a:p>
        </p:txBody>
      </p:sp>
      <p:pic>
        <p:nvPicPr>
          <p:cNvPr id="8" name="Imagen 7">
            <a:extLst>
              <a:ext uri="{FF2B5EF4-FFF2-40B4-BE49-F238E27FC236}">
                <a16:creationId xmlns:a16="http://schemas.microsoft.com/office/drawing/2014/main" id="{B5E89455-31B3-6F4D-BE73-701245355ADC}"/>
              </a:ext>
            </a:extLst>
          </p:cNvPr>
          <p:cNvPicPr>
            <a:picLocks noChangeAspect="1"/>
          </p:cNvPicPr>
          <p:nvPr/>
        </p:nvPicPr>
        <p:blipFill>
          <a:blip r:embed="rId2"/>
          <a:stretch>
            <a:fillRect/>
          </a:stretch>
        </p:blipFill>
        <p:spPr>
          <a:xfrm>
            <a:off x="861579" y="1135374"/>
            <a:ext cx="698500" cy="762000"/>
          </a:xfrm>
          <a:prstGeom prst="rect">
            <a:avLst/>
          </a:prstGeom>
        </p:spPr>
      </p:pic>
    </p:spTree>
    <p:extLst>
      <p:ext uri="{BB962C8B-B14F-4D97-AF65-F5344CB8AC3E}">
        <p14:creationId xmlns:p14="http://schemas.microsoft.com/office/powerpoint/2010/main" val="307803735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F709086B-5070-E845-8A29-EDE3B858E2C0}"/>
              </a:ext>
            </a:extLst>
          </p:cNvPr>
          <p:cNvSpPr txBox="1"/>
          <p:nvPr/>
        </p:nvSpPr>
        <p:spPr>
          <a:xfrm>
            <a:off x="2535224" y="613995"/>
            <a:ext cx="4073551" cy="954107"/>
          </a:xfrm>
          <a:prstGeom prst="rect">
            <a:avLst/>
          </a:prstGeom>
          <a:noFill/>
        </p:spPr>
        <p:txBody>
          <a:bodyPr wrap="none" rtlCol="0">
            <a:spAutoFit/>
          </a:bodyPr>
          <a:lstStyle/>
          <a:p>
            <a:pPr algn="ctr"/>
            <a:r>
              <a:rPr lang="es-ES_tradnl" altLang="es-CO" sz="2800" b="1" dirty="0">
                <a:solidFill>
                  <a:srgbClr val="E95A2C"/>
                </a:solidFill>
                <a:latin typeface="Calibri" panose="020F0502020204030204" pitchFamily="34" charset="0"/>
                <a:cs typeface="Calibri" panose="020F0502020204030204" pitchFamily="34" charset="0"/>
              </a:rPr>
              <a:t>¿ Cuándo usamos un plan </a:t>
            </a:r>
          </a:p>
          <a:p>
            <a:pPr algn="ctr"/>
            <a:r>
              <a:rPr lang="es-ES_tradnl" altLang="es-CO" sz="2800" b="1" dirty="0">
                <a:solidFill>
                  <a:srgbClr val="E95A2C"/>
                </a:solidFill>
                <a:latin typeface="Calibri" panose="020F0502020204030204" pitchFamily="34" charset="0"/>
                <a:cs typeface="Calibri" panose="020F0502020204030204" pitchFamily="34" charset="0"/>
              </a:rPr>
              <a:t>de negocio ?</a:t>
            </a:r>
            <a:endParaRPr lang="es-CO" sz="2800" b="1" dirty="0">
              <a:solidFill>
                <a:srgbClr val="E95A2C"/>
              </a:solidFill>
              <a:latin typeface="Calibri" panose="020F0502020204030204" pitchFamily="34" charset="0"/>
              <a:cs typeface="Calibri" panose="020F0502020204030204" pitchFamily="34" charset="0"/>
            </a:endParaRPr>
          </a:p>
        </p:txBody>
      </p:sp>
      <p:pic>
        <p:nvPicPr>
          <p:cNvPr id="7" name="Imagen 6">
            <a:extLst>
              <a:ext uri="{FF2B5EF4-FFF2-40B4-BE49-F238E27FC236}">
                <a16:creationId xmlns:a16="http://schemas.microsoft.com/office/drawing/2014/main" id="{8225A9EF-A173-5040-AECB-F59C26AA5561}"/>
              </a:ext>
            </a:extLst>
          </p:cNvPr>
          <p:cNvPicPr>
            <a:picLocks noChangeAspect="1"/>
          </p:cNvPicPr>
          <p:nvPr/>
        </p:nvPicPr>
        <p:blipFill>
          <a:blip r:embed="rId2"/>
          <a:stretch>
            <a:fillRect/>
          </a:stretch>
        </p:blipFill>
        <p:spPr>
          <a:xfrm>
            <a:off x="4439581" y="2158462"/>
            <a:ext cx="609600" cy="609600"/>
          </a:xfrm>
          <a:prstGeom prst="rect">
            <a:avLst/>
          </a:prstGeom>
        </p:spPr>
      </p:pic>
      <p:pic>
        <p:nvPicPr>
          <p:cNvPr id="9" name="Imagen 8">
            <a:extLst>
              <a:ext uri="{FF2B5EF4-FFF2-40B4-BE49-F238E27FC236}">
                <a16:creationId xmlns:a16="http://schemas.microsoft.com/office/drawing/2014/main" id="{EC49FB94-33DB-1B47-BF43-FD14460A5446}"/>
              </a:ext>
            </a:extLst>
          </p:cNvPr>
          <p:cNvPicPr>
            <a:picLocks noChangeAspect="1"/>
          </p:cNvPicPr>
          <p:nvPr/>
        </p:nvPicPr>
        <p:blipFill>
          <a:blip r:embed="rId3"/>
          <a:stretch>
            <a:fillRect/>
          </a:stretch>
        </p:blipFill>
        <p:spPr>
          <a:xfrm>
            <a:off x="3962399" y="2855611"/>
            <a:ext cx="609600" cy="609600"/>
          </a:xfrm>
          <a:prstGeom prst="rect">
            <a:avLst/>
          </a:prstGeom>
        </p:spPr>
      </p:pic>
    </p:spTree>
    <p:extLst>
      <p:ext uri="{BB962C8B-B14F-4D97-AF65-F5344CB8AC3E}">
        <p14:creationId xmlns:p14="http://schemas.microsoft.com/office/powerpoint/2010/main" val="324694855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D3F91E10-5FF1-374D-A5C7-9971E44C698F}"/>
              </a:ext>
            </a:extLst>
          </p:cNvPr>
          <p:cNvSpPr txBox="1"/>
          <p:nvPr/>
        </p:nvSpPr>
        <p:spPr>
          <a:xfrm>
            <a:off x="490724" y="2025660"/>
            <a:ext cx="6948462" cy="784830"/>
          </a:xfrm>
          <a:prstGeom prst="rect">
            <a:avLst/>
          </a:prstGeom>
          <a:noFill/>
        </p:spPr>
        <p:txBody>
          <a:bodyPr wrap="square" rtlCol="0">
            <a:spAutoFit/>
          </a:bodyPr>
          <a:lstStyle/>
          <a:p>
            <a:r>
              <a:rPr lang="es-CO" altLang="es-CO" sz="1500" dirty="0">
                <a:solidFill>
                  <a:schemeClr val="bg1">
                    <a:lumMod val="50000"/>
                  </a:schemeClr>
                </a:solidFill>
                <a:latin typeface="Calibri" panose="020F0502020204030204" pitchFamily="34" charset="0"/>
                <a:cs typeface="Calibri" panose="020F0502020204030204" pitchFamily="34" charset="0"/>
              </a:rPr>
              <a:t>El resultado primordial en la preparación de un </a:t>
            </a:r>
            <a:r>
              <a:rPr lang="es-CO" altLang="es-CO" sz="1500" b="1" i="1" dirty="0">
                <a:solidFill>
                  <a:schemeClr val="bg1">
                    <a:lumMod val="50000"/>
                  </a:schemeClr>
                </a:solidFill>
                <a:latin typeface="Calibri" panose="020F0502020204030204" pitchFamily="34" charset="0"/>
                <a:cs typeface="Calibri" panose="020F0502020204030204" pitchFamily="34" charset="0"/>
              </a:rPr>
              <a:t>Plan de Negocios</a:t>
            </a:r>
            <a:r>
              <a:rPr lang="es-CO" altLang="es-CO" sz="1500" b="1" dirty="0">
                <a:solidFill>
                  <a:schemeClr val="bg1">
                    <a:lumMod val="50000"/>
                  </a:schemeClr>
                </a:solidFill>
                <a:latin typeface="Calibri" panose="020F0502020204030204" pitchFamily="34" charset="0"/>
                <a:cs typeface="Calibri" panose="020F0502020204030204" pitchFamily="34" charset="0"/>
              </a:rPr>
              <a:t> </a:t>
            </a:r>
            <a:r>
              <a:rPr lang="es-CO" altLang="es-CO" sz="1500" dirty="0">
                <a:solidFill>
                  <a:schemeClr val="bg1">
                    <a:lumMod val="50000"/>
                  </a:schemeClr>
                </a:solidFill>
                <a:latin typeface="Calibri" panose="020F0502020204030204" pitchFamily="34" charset="0"/>
                <a:cs typeface="Calibri" panose="020F0502020204030204" pitchFamily="34" charset="0"/>
              </a:rPr>
              <a:t>es establecer un caso convincente para asegurar la financiación, interna o externa, para la puesta en marcha o expansión de las posibles iniciativas de negocios.</a:t>
            </a:r>
          </a:p>
        </p:txBody>
      </p:sp>
      <p:pic>
        <p:nvPicPr>
          <p:cNvPr id="8" name="Imagen 7">
            <a:extLst>
              <a:ext uri="{FF2B5EF4-FFF2-40B4-BE49-F238E27FC236}">
                <a16:creationId xmlns:a16="http://schemas.microsoft.com/office/drawing/2014/main" id="{54E8594D-99F6-B442-95FB-7CB1FFDDF69F}"/>
              </a:ext>
            </a:extLst>
          </p:cNvPr>
          <p:cNvPicPr>
            <a:picLocks noChangeAspect="1"/>
          </p:cNvPicPr>
          <p:nvPr/>
        </p:nvPicPr>
        <p:blipFill>
          <a:blip r:embed="rId2"/>
          <a:stretch>
            <a:fillRect/>
          </a:stretch>
        </p:blipFill>
        <p:spPr>
          <a:xfrm>
            <a:off x="965378" y="675145"/>
            <a:ext cx="480392" cy="480392"/>
          </a:xfrm>
          <a:prstGeom prst="rect">
            <a:avLst/>
          </a:prstGeom>
        </p:spPr>
      </p:pic>
      <p:pic>
        <p:nvPicPr>
          <p:cNvPr id="10" name="Imagen 9">
            <a:extLst>
              <a:ext uri="{FF2B5EF4-FFF2-40B4-BE49-F238E27FC236}">
                <a16:creationId xmlns:a16="http://schemas.microsoft.com/office/drawing/2014/main" id="{C975CD02-32A1-DD42-95E9-B76BC53D26B8}"/>
              </a:ext>
            </a:extLst>
          </p:cNvPr>
          <p:cNvPicPr>
            <a:picLocks noChangeAspect="1"/>
          </p:cNvPicPr>
          <p:nvPr/>
        </p:nvPicPr>
        <p:blipFill>
          <a:blip r:embed="rId3"/>
          <a:stretch>
            <a:fillRect/>
          </a:stretch>
        </p:blipFill>
        <p:spPr>
          <a:xfrm>
            <a:off x="581186" y="1234179"/>
            <a:ext cx="480392" cy="480392"/>
          </a:xfrm>
          <a:prstGeom prst="rect">
            <a:avLst/>
          </a:prstGeom>
        </p:spPr>
      </p:pic>
    </p:spTree>
    <p:extLst>
      <p:ext uri="{BB962C8B-B14F-4D97-AF65-F5344CB8AC3E}">
        <p14:creationId xmlns:p14="http://schemas.microsoft.com/office/powerpoint/2010/main" val="378920608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6EF38F9F-8969-6F44-8CEA-5CD51951D1A7}"/>
              </a:ext>
            </a:extLst>
          </p:cNvPr>
          <p:cNvSpPr txBox="1"/>
          <p:nvPr/>
        </p:nvSpPr>
        <p:spPr>
          <a:xfrm>
            <a:off x="2149097" y="838720"/>
            <a:ext cx="4496744" cy="954107"/>
          </a:xfrm>
          <a:prstGeom prst="rect">
            <a:avLst/>
          </a:prstGeom>
          <a:noFill/>
        </p:spPr>
        <p:txBody>
          <a:bodyPr wrap="none" rtlCol="0">
            <a:spAutoFit/>
          </a:bodyPr>
          <a:lstStyle/>
          <a:p>
            <a:pPr algn="ctr"/>
            <a:r>
              <a:rPr lang="es-ES_tradnl" altLang="es-CO" sz="2800" b="1" dirty="0">
                <a:solidFill>
                  <a:srgbClr val="E95A2C"/>
                </a:solidFill>
                <a:latin typeface="Calibri" panose="020F0502020204030204" pitchFamily="34" charset="0"/>
                <a:cs typeface="Calibri" panose="020F0502020204030204" pitchFamily="34" charset="0"/>
              </a:rPr>
              <a:t>¿ Porqué fracasan los planes </a:t>
            </a:r>
          </a:p>
          <a:p>
            <a:pPr algn="ctr"/>
            <a:r>
              <a:rPr lang="es-ES_tradnl" altLang="es-CO" sz="2800" b="1" dirty="0">
                <a:solidFill>
                  <a:srgbClr val="E95A2C"/>
                </a:solidFill>
                <a:latin typeface="Calibri" panose="020F0502020204030204" pitchFamily="34" charset="0"/>
                <a:cs typeface="Calibri" panose="020F0502020204030204" pitchFamily="34" charset="0"/>
              </a:rPr>
              <a:t>de negocio ?</a:t>
            </a:r>
            <a:endParaRPr lang="es-CO" sz="2800" b="1" dirty="0">
              <a:solidFill>
                <a:srgbClr val="E95A2C"/>
              </a:solidFill>
              <a:latin typeface="Calibri" panose="020F0502020204030204" pitchFamily="34" charset="0"/>
              <a:cs typeface="Calibri" panose="020F0502020204030204" pitchFamily="34" charset="0"/>
            </a:endParaRPr>
          </a:p>
        </p:txBody>
      </p:sp>
      <p:pic>
        <p:nvPicPr>
          <p:cNvPr id="7" name="Imagen 6">
            <a:extLst>
              <a:ext uri="{FF2B5EF4-FFF2-40B4-BE49-F238E27FC236}">
                <a16:creationId xmlns:a16="http://schemas.microsoft.com/office/drawing/2014/main" id="{C5C4C16E-5DFB-C64C-A8BE-07E703EF5082}"/>
              </a:ext>
            </a:extLst>
          </p:cNvPr>
          <p:cNvPicPr>
            <a:picLocks noChangeAspect="1"/>
          </p:cNvPicPr>
          <p:nvPr/>
        </p:nvPicPr>
        <p:blipFill>
          <a:blip r:embed="rId2"/>
          <a:stretch>
            <a:fillRect/>
          </a:stretch>
        </p:blipFill>
        <p:spPr>
          <a:xfrm>
            <a:off x="4118069" y="2124972"/>
            <a:ext cx="558800" cy="762000"/>
          </a:xfrm>
          <a:prstGeom prst="rect">
            <a:avLst/>
          </a:prstGeom>
        </p:spPr>
      </p:pic>
      <p:sp>
        <p:nvSpPr>
          <p:cNvPr id="9" name="CuadroTexto 8">
            <a:extLst>
              <a:ext uri="{FF2B5EF4-FFF2-40B4-BE49-F238E27FC236}">
                <a16:creationId xmlns:a16="http://schemas.microsoft.com/office/drawing/2014/main" id="{746E2F3C-F5CD-9141-91EE-BCCA4C7FFC49}"/>
              </a:ext>
            </a:extLst>
          </p:cNvPr>
          <p:cNvSpPr txBox="1"/>
          <p:nvPr/>
        </p:nvSpPr>
        <p:spPr>
          <a:xfrm>
            <a:off x="2992693" y="3073675"/>
            <a:ext cx="2809551" cy="553998"/>
          </a:xfrm>
          <a:prstGeom prst="rect">
            <a:avLst/>
          </a:prstGeom>
          <a:noFill/>
        </p:spPr>
        <p:txBody>
          <a:bodyPr wrap="none" rtlCol="0">
            <a:spAutoFit/>
          </a:bodyPr>
          <a:lstStyle/>
          <a:p>
            <a:pPr algn="ctr"/>
            <a:r>
              <a:rPr lang="es-ES_tradnl" altLang="es-CO" sz="3000" dirty="0">
                <a:solidFill>
                  <a:srgbClr val="7030A0"/>
                </a:solidFill>
                <a:latin typeface="Calibri" panose="020F0502020204030204" pitchFamily="34" charset="0"/>
                <a:cs typeface="Calibri" panose="020F0502020204030204" pitchFamily="34" charset="0"/>
              </a:rPr>
              <a:t>Síntomas / Curas</a:t>
            </a:r>
            <a:endParaRPr lang="es-CO" sz="3000" b="1" dirty="0">
              <a:solidFill>
                <a:srgbClr val="7030A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5029808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551D924F-8F08-3C40-B0E9-DC33913D9E95}"/>
              </a:ext>
            </a:extLst>
          </p:cNvPr>
          <p:cNvSpPr/>
          <p:nvPr/>
        </p:nvSpPr>
        <p:spPr>
          <a:xfrm>
            <a:off x="1368790" y="418094"/>
            <a:ext cx="3096425" cy="1598912"/>
          </a:xfrm>
          <a:prstGeom prst="wedgeRoundRectCallout">
            <a:avLst>
              <a:gd name="adj1" fmla="val -21214"/>
              <a:gd name="adj2" fmla="val 95858"/>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7E8C90E0-942B-E24F-86B7-AB8BBE5C1505}"/>
              </a:ext>
            </a:extLst>
          </p:cNvPr>
          <p:cNvSpPr txBox="1"/>
          <p:nvPr/>
        </p:nvSpPr>
        <p:spPr>
          <a:xfrm>
            <a:off x="1371070" y="623485"/>
            <a:ext cx="3096425" cy="1107996"/>
          </a:xfrm>
          <a:prstGeom prst="rect">
            <a:avLst/>
          </a:prstGeom>
          <a:noFill/>
        </p:spPr>
        <p:txBody>
          <a:bodyPr wrap="square" rtlCol="0">
            <a:spAutoFit/>
          </a:bodyPr>
          <a:lstStyle/>
          <a:p>
            <a:pPr algn="ctr">
              <a:spcBef>
                <a:spcPct val="50000"/>
              </a:spcBef>
              <a:buFontTx/>
              <a:buNone/>
            </a:pPr>
            <a:r>
              <a:rPr lang="es-ES_tradnl" altLang="es-CO" sz="2200" b="1" i="1" dirty="0">
                <a:solidFill>
                  <a:srgbClr val="7030A0"/>
                </a:solidFill>
                <a:latin typeface="Calibri" panose="020F0502020204030204" pitchFamily="34" charset="0"/>
                <a:cs typeface="Calibri" panose="020F0502020204030204" pitchFamily="34" charset="0"/>
              </a:rPr>
              <a:t>Bueno muchachos… ¿qué puedo hacer por ustedes?</a:t>
            </a:r>
          </a:p>
        </p:txBody>
      </p:sp>
      <p:pic>
        <p:nvPicPr>
          <p:cNvPr id="4" name="Imagen 3">
            <a:extLst>
              <a:ext uri="{FF2B5EF4-FFF2-40B4-BE49-F238E27FC236}">
                <a16:creationId xmlns:a16="http://schemas.microsoft.com/office/drawing/2014/main" id="{5AE9DD7F-6B99-8341-B70D-496C7B34AFE4}"/>
              </a:ext>
            </a:extLst>
          </p:cNvPr>
          <p:cNvPicPr>
            <a:picLocks noChangeAspect="1"/>
          </p:cNvPicPr>
          <p:nvPr/>
        </p:nvPicPr>
        <p:blipFill>
          <a:blip r:embed="rId2"/>
          <a:stretch>
            <a:fillRect/>
          </a:stretch>
        </p:blipFill>
        <p:spPr>
          <a:xfrm>
            <a:off x="1736859" y="2997872"/>
            <a:ext cx="1037256" cy="1037256"/>
          </a:xfrm>
          <a:prstGeom prst="rect">
            <a:avLst/>
          </a:prstGeom>
        </p:spPr>
      </p:pic>
      <p:sp>
        <p:nvSpPr>
          <p:cNvPr id="5" name="Llamada rectangular redondeada 4">
            <a:extLst>
              <a:ext uri="{FF2B5EF4-FFF2-40B4-BE49-F238E27FC236}">
                <a16:creationId xmlns:a16="http://schemas.microsoft.com/office/drawing/2014/main" id="{372558A5-5FDE-4444-B8EF-D3B15E1DA25F}"/>
              </a:ext>
            </a:extLst>
          </p:cNvPr>
          <p:cNvSpPr/>
          <p:nvPr/>
        </p:nvSpPr>
        <p:spPr>
          <a:xfrm>
            <a:off x="4179440" y="1683197"/>
            <a:ext cx="3096425" cy="1421780"/>
          </a:xfrm>
          <a:prstGeom prst="wedgeRoundRectCallout">
            <a:avLst>
              <a:gd name="adj1" fmla="val 19965"/>
              <a:gd name="adj2" fmla="val 117402"/>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EC13F589-201F-CC47-AACD-350F25641A7A}"/>
              </a:ext>
            </a:extLst>
          </p:cNvPr>
          <p:cNvSpPr txBox="1"/>
          <p:nvPr/>
        </p:nvSpPr>
        <p:spPr>
          <a:xfrm>
            <a:off x="4491995" y="1825043"/>
            <a:ext cx="2569426" cy="1107996"/>
          </a:xfrm>
          <a:prstGeom prst="rect">
            <a:avLst/>
          </a:prstGeom>
          <a:noFill/>
        </p:spPr>
        <p:txBody>
          <a:bodyPr wrap="square" rtlCol="0">
            <a:spAutoFit/>
          </a:bodyPr>
          <a:lstStyle/>
          <a:p>
            <a:pPr algn="ct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Necesitamos plata para iniciar nuestro negocio</a:t>
            </a:r>
          </a:p>
        </p:txBody>
      </p:sp>
      <p:pic>
        <p:nvPicPr>
          <p:cNvPr id="7" name="Imagen 6">
            <a:extLst>
              <a:ext uri="{FF2B5EF4-FFF2-40B4-BE49-F238E27FC236}">
                <a16:creationId xmlns:a16="http://schemas.microsoft.com/office/drawing/2014/main" id="{5B1C450B-7B13-D040-8747-42C853F252AE}"/>
              </a:ext>
            </a:extLst>
          </p:cNvPr>
          <p:cNvPicPr>
            <a:picLocks noChangeAspect="1"/>
          </p:cNvPicPr>
          <p:nvPr/>
        </p:nvPicPr>
        <p:blipFill>
          <a:blip r:embed="rId3"/>
          <a:stretch>
            <a:fillRect/>
          </a:stretch>
        </p:blipFill>
        <p:spPr>
          <a:xfrm>
            <a:off x="5880311" y="4231596"/>
            <a:ext cx="939800" cy="673100"/>
          </a:xfrm>
          <a:prstGeom prst="rect">
            <a:avLst/>
          </a:prstGeom>
        </p:spPr>
      </p:pic>
      <p:pic>
        <p:nvPicPr>
          <p:cNvPr id="8" name="Imagen 7">
            <a:extLst>
              <a:ext uri="{FF2B5EF4-FFF2-40B4-BE49-F238E27FC236}">
                <a16:creationId xmlns:a16="http://schemas.microsoft.com/office/drawing/2014/main" id="{EB513446-34CB-DF43-82DA-90E07D3256C8}"/>
              </a:ext>
            </a:extLst>
          </p:cNvPr>
          <p:cNvPicPr>
            <a:picLocks noChangeAspect="1"/>
          </p:cNvPicPr>
          <p:nvPr/>
        </p:nvPicPr>
        <p:blipFill>
          <a:blip r:embed="rId4"/>
          <a:stretch>
            <a:fillRect/>
          </a:stretch>
        </p:blipFill>
        <p:spPr>
          <a:xfrm>
            <a:off x="6680421" y="3472897"/>
            <a:ext cx="762000" cy="762000"/>
          </a:xfrm>
          <a:prstGeom prst="rect">
            <a:avLst/>
          </a:prstGeom>
        </p:spPr>
      </p:pic>
    </p:spTree>
    <p:extLst>
      <p:ext uri="{BB962C8B-B14F-4D97-AF65-F5344CB8AC3E}">
        <p14:creationId xmlns:p14="http://schemas.microsoft.com/office/powerpoint/2010/main" val="66851857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lamada rectangular redondeada 8">
            <a:extLst>
              <a:ext uri="{FF2B5EF4-FFF2-40B4-BE49-F238E27FC236}">
                <a16:creationId xmlns:a16="http://schemas.microsoft.com/office/drawing/2014/main" id="{54F18B11-314A-E14C-95A9-A037AD494CA9}"/>
              </a:ext>
            </a:extLst>
          </p:cNvPr>
          <p:cNvSpPr/>
          <p:nvPr/>
        </p:nvSpPr>
        <p:spPr>
          <a:xfrm>
            <a:off x="1955902" y="922049"/>
            <a:ext cx="2353451" cy="839216"/>
          </a:xfrm>
          <a:prstGeom prst="wedgeRoundRectCallout">
            <a:avLst>
              <a:gd name="adj1" fmla="val -22155"/>
              <a:gd name="adj2" fmla="val 129132"/>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0" name="CuadroTexto 9">
            <a:extLst>
              <a:ext uri="{FF2B5EF4-FFF2-40B4-BE49-F238E27FC236}">
                <a16:creationId xmlns:a16="http://schemas.microsoft.com/office/drawing/2014/main" id="{D892515D-B17F-F141-AF8B-E9DC874CA3FB}"/>
              </a:ext>
            </a:extLst>
          </p:cNvPr>
          <p:cNvSpPr txBox="1"/>
          <p:nvPr/>
        </p:nvSpPr>
        <p:spPr>
          <a:xfrm>
            <a:off x="2287971" y="1123366"/>
            <a:ext cx="1711756" cy="430887"/>
          </a:xfrm>
          <a:prstGeom prst="rect">
            <a:avLst/>
          </a:prstGeom>
          <a:noFill/>
        </p:spPr>
        <p:txBody>
          <a:bodyPr wrap="square" rtlCol="0">
            <a:spAutoFit/>
          </a:bodyPr>
          <a:lstStyle/>
          <a:p>
            <a:pPr algn="ctr">
              <a:spcBef>
                <a:spcPct val="50000"/>
              </a:spcBef>
              <a:buFontTx/>
              <a:buNone/>
            </a:pPr>
            <a:r>
              <a:rPr lang="es-ES_tradnl" altLang="es-CO" sz="2200" b="1" i="1" dirty="0">
                <a:solidFill>
                  <a:srgbClr val="7030A0"/>
                </a:solidFill>
                <a:latin typeface="Calibri" panose="020F0502020204030204" pitchFamily="34" charset="0"/>
                <a:cs typeface="Calibri" panose="020F0502020204030204" pitchFamily="34" charset="0"/>
              </a:rPr>
              <a:t>CUANTO ?</a:t>
            </a:r>
          </a:p>
        </p:txBody>
      </p:sp>
      <p:pic>
        <p:nvPicPr>
          <p:cNvPr id="11" name="Imagen 10">
            <a:extLst>
              <a:ext uri="{FF2B5EF4-FFF2-40B4-BE49-F238E27FC236}">
                <a16:creationId xmlns:a16="http://schemas.microsoft.com/office/drawing/2014/main" id="{97300A69-3559-B64B-85D5-0FD299D8410F}"/>
              </a:ext>
            </a:extLst>
          </p:cNvPr>
          <p:cNvPicPr>
            <a:picLocks noChangeAspect="1"/>
          </p:cNvPicPr>
          <p:nvPr/>
        </p:nvPicPr>
        <p:blipFill>
          <a:blip r:embed="rId2"/>
          <a:stretch>
            <a:fillRect/>
          </a:stretch>
        </p:blipFill>
        <p:spPr>
          <a:xfrm>
            <a:off x="2073140" y="2598811"/>
            <a:ext cx="1037256" cy="1037256"/>
          </a:xfrm>
          <a:prstGeom prst="rect">
            <a:avLst/>
          </a:prstGeom>
        </p:spPr>
      </p:pic>
      <p:sp>
        <p:nvSpPr>
          <p:cNvPr id="12" name="Llamada rectangular redondeada 11">
            <a:extLst>
              <a:ext uri="{FF2B5EF4-FFF2-40B4-BE49-F238E27FC236}">
                <a16:creationId xmlns:a16="http://schemas.microsoft.com/office/drawing/2014/main" id="{51675E34-7151-7945-9FFE-673017D8CFC9}"/>
              </a:ext>
            </a:extLst>
          </p:cNvPr>
          <p:cNvSpPr/>
          <p:nvPr/>
        </p:nvSpPr>
        <p:spPr>
          <a:xfrm>
            <a:off x="4025774" y="1509149"/>
            <a:ext cx="3096425" cy="1292170"/>
          </a:xfrm>
          <a:prstGeom prst="wedgeRoundRectCallout">
            <a:avLst>
              <a:gd name="adj1" fmla="val 19965"/>
              <a:gd name="adj2" fmla="val 117402"/>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3" name="CuadroTexto 12">
            <a:extLst>
              <a:ext uri="{FF2B5EF4-FFF2-40B4-BE49-F238E27FC236}">
                <a16:creationId xmlns:a16="http://schemas.microsoft.com/office/drawing/2014/main" id="{BF5C1EAC-C612-CA43-8806-F53847A77B5B}"/>
              </a:ext>
            </a:extLst>
          </p:cNvPr>
          <p:cNvSpPr txBox="1"/>
          <p:nvPr/>
        </p:nvSpPr>
        <p:spPr>
          <a:xfrm>
            <a:off x="4311575" y="1747149"/>
            <a:ext cx="2569426" cy="769441"/>
          </a:xfrm>
          <a:prstGeom prst="rect">
            <a:avLst/>
          </a:prstGeom>
          <a:noFill/>
        </p:spPr>
        <p:txBody>
          <a:bodyPr wrap="square" rtlCol="0">
            <a:spAutoFit/>
          </a:bodyPr>
          <a:lstStyle/>
          <a:p>
            <a:pPr algn="ct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Los suficiente para arrancar</a:t>
            </a:r>
          </a:p>
        </p:txBody>
      </p:sp>
      <p:pic>
        <p:nvPicPr>
          <p:cNvPr id="14" name="Imagen 13">
            <a:extLst>
              <a:ext uri="{FF2B5EF4-FFF2-40B4-BE49-F238E27FC236}">
                <a16:creationId xmlns:a16="http://schemas.microsoft.com/office/drawing/2014/main" id="{39C72C59-C2BC-CF4A-A931-73F32B218A19}"/>
              </a:ext>
            </a:extLst>
          </p:cNvPr>
          <p:cNvPicPr>
            <a:picLocks noChangeAspect="1"/>
          </p:cNvPicPr>
          <p:nvPr/>
        </p:nvPicPr>
        <p:blipFill>
          <a:blip r:embed="rId3"/>
          <a:stretch>
            <a:fillRect/>
          </a:stretch>
        </p:blipFill>
        <p:spPr>
          <a:xfrm>
            <a:off x="5759916" y="3823624"/>
            <a:ext cx="939800" cy="673100"/>
          </a:xfrm>
          <a:prstGeom prst="rect">
            <a:avLst/>
          </a:prstGeom>
        </p:spPr>
      </p:pic>
    </p:spTree>
    <p:extLst>
      <p:ext uri="{BB962C8B-B14F-4D97-AF65-F5344CB8AC3E}">
        <p14:creationId xmlns:p14="http://schemas.microsoft.com/office/powerpoint/2010/main" val="2348148431"/>
      </p:ext>
    </p:extLst>
  </p:cSld>
  <p:clrMapOvr>
    <a:masterClrMapping/>
  </p:clrMapOvr>
  <p:transition spd="med"/>
</p:sld>
</file>

<file path=ppt/theme/theme1.xml><?xml version="1.0" encoding="utf-8"?>
<a:theme xmlns:a="http://schemas.openxmlformats.org/drawingml/2006/main" name="Tema de Office">
  <a:themeElements>
    <a:clrScheme name="Tema de 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Tema de Office">
      <a:majorFont>
        <a:latin typeface="Calibri"/>
        <a:ea typeface="Calibri"/>
        <a:cs typeface="Calibri"/>
      </a:majorFont>
      <a:minorFont>
        <a:latin typeface="Helvetica"/>
        <a:ea typeface="Helvetica"/>
        <a:cs typeface="Helvetica"/>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Tema de Office">
  <a:themeElements>
    <a:clrScheme name="Tema de 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Tema de Office">
      <a:majorFont>
        <a:latin typeface="Calibri"/>
        <a:ea typeface="Calibri"/>
        <a:cs typeface="Calibri"/>
      </a:majorFont>
      <a:minorFont>
        <a:latin typeface="Helvetica"/>
        <a:ea typeface="Helvetica"/>
        <a:cs typeface="Helvetica"/>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31</TotalTime>
  <Words>786</Words>
  <Application>Microsoft Macintosh PowerPoint</Application>
  <PresentationFormat>Presentación en pantalla (16:9)</PresentationFormat>
  <Paragraphs>75</Paragraphs>
  <Slides>24</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24</vt:i4>
      </vt:variant>
    </vt:vector>
  </HeadingPairs>
  <TitlesOfParts>
    <vt:vector size="29" baseType="lpstr">
      <vt:lpstr>Arial</vt:lpstr>
      <vt:lpstr>Calibri</vt:lpstr>
      <vt:lpstr>Helvetica</vt:lpstr>
      <vt:lpstr>Trebuchet MS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Microsoft Office User</cp:lastModifiedBy>
  <cp:revision>22</cp:revision>
  <dcterms:modified xsi:type="dcterms:W3CDTF">2020-08-24T23:56:23Z</dcterms:modified>
</cp:coreProperties>
</file>